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4"/>
    <p:sldMasterId id="2147483711" r:id="rId5"/>
  </p:sldMasterIdLst>
  <p:notesMasterIdLst>
    <p:notesMasterId r:id="rId46"/>
  </p:notesMasterIdLst>
  <p:sldIdLst>
    <p:sldId id="277" r:id="rId6"/>
    <p:sldId id="2076138253" r:id="rId7"/>
    <p:sldId id="2076138273" r:id="rId8"/>
    <p:sldId id="2076138248" r:id="rId9"/>
    <p:sldId id="2076138268" r:id="rId10"/>
    <p:sldId id="2076138264" r:id="rId11"/>
    <p:sldId id="2076138279" r:id="rId12"/>
    <p:sldId id="2076138269" r:id="rId13"/>
    <p:sldId id="2076138270" r:id="rId14"/>
    <p:sldId id="2076138278" r:id="rId15"/>
    <p:sldId id="2076138271" r:id="rId16"/>
    <p:sldId id="2076138272" r:id="rId17"/>
    <p:sldId id="2076138277" r:id="rId18"/>
    <p:sldId id="2076138266" r:id="rId19"/>
    <p:sldId id="2076138280" r:id="rId20"/>
    <p:sldId id="2076138265" r:id="rId21"/>
    <p:sldId id="2076138274" r:id="rId22"/>
    <p:sldId id="2076138275" r:id="rId23"/>
    <p:sldId id="2076138262" r:id="rId24"/>
    <p:sldId id="2076138288" r:id="rId25"/>
    <p:sldId id="2076138281" r:id="rId26"/>
    <p:sldId id="2076138282" r:id="rId27"/>
    <p:sldId id="2076138284" r:id="rId28"/>
    <p:sldId id="2076138285" r:id="rId29"/>
    <p:sldId id="2076138260" r:id="rId30"/>
    <p:sldId id="263" r:id="rId31"/>
    <p:sldId id="2076138289" r:id="rId32"/>
    <p:sldId id="264" r:id="rId33"/>
    <p:sldId id="265" r:id="rId34"/>
    <p:sldId id="2076138259" r:id="rId35"/>
    <p:sldId id="266" r:id="rId36"/>
    <p:sldId id="267" r:id="rId37"/>
    <p:sldId id="268" r:id="rId38"/>
    <p:sldId id="275" r:id="rId39"/>
    <p:sldId id="276" r:id="rId40"/>
    <p:sldId id="269" r:id="rId41"/>
    <p:sldId id="270" r:id="rId42"/>
    <p:sldId id="271" r:id="rId43"/>
    <p:sldId id="272" r:id="rId44"/>
    <p:sldId id="27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82790A-2819-4889-8DED-541ED551F8B6}">
          <p14:sldIdLst>
            <p14:sldId id="277"/>
            <p14:sldId id="2076138253"/>
            <p14:sldId id="2076138273"/>
            <p14:sldId id="2076138248"/>
            <p14:sldId id="2076138268"/>
            <p14:sldId id="2076138264"/>
            <p14:sldId id="2076138279"/>
            <p14:sldId id="2076138269"/>
            <p14:sldId id="2076138270"/>
            <p14:sldId id="2076138278"/>
            <p14:sldId id="2076138271"/>
            <p14:sldId id="2076138272"/>
            <p14:sldId id="2076138277"/>
            <p14:sldId id="2076138266"/>
            <p14:sldId id="2076138280"/>
            <p14:sldId id="2076138265"/>
            <p14:sldId id="2076138274"/>
            <p14:sldId id="2076138275"/>
            <p14:sldId id="2076138262"/>
            <p14:sldId id="2076138288"/>
            <p14:sldId id="2076138281"/>
            <p14:sldId id="2076138282"/>
            <p14:sldId id="2076138284"/>
            <p14:sldId id="2076138285"/>
            <p14:sldId id="2076138260"/>
            <p14:sldId id="263"/>
          </p14:sldIdLst>
        </p14:section>
        <p14:section name="hidden" id="{D0CF90BD-7EB1-479D-9A82-C6287F670955}">
          <p14:sldIdLst>
            <p14:sldId id="2076138289"/>
            <p14:sldId id="264"/>
            <p14:sldId id="265"/>
            <p14:sldId id="2076138259"/>
            <p14:sldId id="266"/>
            <p14:sldId id="267"/>
            <p14:sldId id="268"/>
            <p14:sldId id="275"/>
            <p14:sldId id="276"/>
            <p14:sldId id="269"/>
            <p14:sldId id="270"/>
            <p14:sldId id="271"/>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26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04E45D-FFB8-498C-99E6-AEB23BA290C8}" v="861" dt="2021-11-05T20:17:15.847"/>
    <p1510:client id="{AD2AE7E9-9515-48D4-A66C-E4ED6280DE1D}" v="13" dt="2021-11-05T21:30:57.2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80000038_C852405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80000046_B046F2B8.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9394AF-AC2F-4B93-A102-556EDB8D8557}" type="datetimeFigureOut">
              <a:rPr lang="en-US" smtClean="0"/>
              <a:t>11/5/2021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D49119-86BA-4CF7-9476-EEDE2FCFF326}" type="slidenum">
              <a:rPr lang="en-US" smtClean="0"/>
              <a:t>‹#›</a:t>
            </a:fld>
            <a:endParaRPr lang="en-US"/>
          </a:p>
        </p:txBody>
      </p:sp>
    </p:spTree>
    <p:extLst>
      <p:ext uri="{BB962C8B-B14F-4D97-AF65-F5344CB8AC3E}">
        <p14:creationId xmlns:p14="http://schemas.microsoft.com/office/powerpoint/2010/main" val="2320064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0">
                <a:effectLst/>
                <a:latin typeface="Segoe UI" panose="020B0502040204020203" pitchFamily="34" charset="0"/>
                <a:ea typeface="Calibri" panose="020F0502020204030204" pitchFamily="34" charset="0"/>
                <a:cs typeface="Times New Roman" panose="02020603050405020304" pitchFamily="18" charset="0"/>
              </a:rPr>
              <a:t>Let’s go through our core services. Azure Communication Services is offered as a set of SDKs and APIs that enable you add interactive, high quality audio Voice and Video Calling, to make </a:t>
            </a:r>
            <a:r>
              <a:rPr lang="en-US" sz="1800">
                <a:effectLst/>
                <a:latin typeface="Segoe UI" panose="020B0502040204020203" pitchFamily="34" charset="0"/>
                <a:ea typeface="Calibri" panose="020F0502020204030204" pitchFamily="34" charset="0"/>
                <a:cs typeface="Times New Roman" panose="02020603050405020304" pitchFamily="18" charset="0"/>
              </a:rPr>
              <a:t>and receive voice and video calls, analyze call metadata, record calls, and even build call trees. You can also integrate Chat capabilities with an easy to use, low maintenance interface to enable One-to-One or Group Chat functionality with all the core functionality you would except from a robust chat experience and more.</a:t>
            </a:r>
            <a:r>
              <a:rPr lang="en-US" sz="1800" b="0">
                <a:effectLst/>
                <a:latin typeface="Calibri" panose="020F0502020204030204" pitchFamily="34" charset="0"/>
                <a:ea typeface="Calibri" panose="020F0502020204030204" pitchFamily="34" charset="0"/>
                <a:cs typeface="Times New Roman" panose="02020603050405020304" pitchFamily="18" charset="0"/>
              </a:rPr>
              <a:t> We also offer a </a:t>
            </a:r>
            <a:r>
              <a:rPr lang="en-US" sz="1800" b="0">
                <a:effectLst/>
                <a:latin typeface="Segoe UI" panose="020B0502040204020203" pitchFamily="34" charset="0"/>
                <a:ea typeface="Calibri" panose="020F0502020204030204" pitchFamily="34" charset="0"/>
                <a:cs typeface="Times New Roman" panose="02020603050405020304" pitchFamily="18" charset="0"/>
              </a:rPr>
              <a:t>s</a:t>
            </a:r>
            <a:r>
              <a:rPr lang="en-US" sz="1800">
                <a:effectLst/>
                <a:latin typeface="Segoe UI" panose="020B0502040204020203" pitchFamily="34" charset="0"/>
                <a:ea typeface="Calibri" panose="020F0502020204030204" pitchFamily="34" charset="0"/>
                <a:cs typeface="Times New Roman" panose="02020603050405020304" pitchFamily="18" charset="0"/>
              </a:rPr>
              <a:t>imple setup SMS experience for adding text messaging capabilities to applications for connecting with users that prefer mobile communication. You can use our Telephony services and infrastructure to provision phone numbers for end-to-end communication scenarios. </a:t>
            </a:r>
          </a:p>
          <a:p>
            <a:pPr marL="0" marR="0">
              <a:lnSpc>
                <a:spcPct val="107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And lastly, we provide network relay support with TURN protocols for when one or both users are behind a firewall. </a:t>
            </a:r>
          </a:p>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b="0" kern="1200">
              <a:solidFill>
                <a:schemeClr val="tx1"/>
              </a:solidFill>
              <a:effectLst/>
              <a:latin typeface="+mn-lt"/>
              <a:ea typeface="+mn-ea"/>
              <a:cs typeface="+mn-cs"/>
            </a:endParaRPr>
          </a:p>
          <a:p>
            <a:endParaRPr lang="en-US" i="0"/>
          </a:p>
          <a:p>
            <a:endParaRPr lang="en-US"/>
          </a:p>
        </p:txBody>
      </p:sp>
      <p:sp>
        <p:nvSpPr>
          <p:cNvPr id="4" name="Slide Number Placeholder 3"/>
          <p:cNvSpPr>
            <a:spLocks noGrp="1"/>
          </p:cNvSpPr>
          <p:nvPr>
            <p:ph type="sldNum" sz="quarter" idx="5"/>
          </p:nvPr>
        </p:nvSpPr>
        <p:spPr/>
        <p:txBody>
          <a:bodyPr/>
          <a:lstStyle/>
          <a:p>
            <a:fld id="{9D6554C8-82EC-4A3F-B2CF-565F9F723B0A}" type="slidenum">
              <a:rPr lang="en-US" smtClean="0"/>
              <a:t>4</a:t>
            </a:fld>
            <a:endParaRPr lang="en-US"/>
          </a:p>
        </p:txBody>
      </p:sp>
    </p:spTree>
    <p:extLst>
      <p:ext uri="{BB962C8B-B14F-4D97-AF65-F5344CB8AC3E}">
        <p14:creationId xmlns:p14="http://schemas.microsoft.com/office/powerpoint/2010/main" val="368056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D49119-86BA-4CF7-9476-EEDE2FCFF326}" type="slidenum">
              <a:rPr lang="en-US" smtClean="0"/>
              <a:t>16</a:t>
            </a:fld>
            <a:endParaRPr lang="en-US"/>
          </a:p>
        </p:txBody>
      </p:sp>
    </p:spTree>
    <p:extLst>
      <p:ext uri="{BB962C8B-B14F-4D97-AF65-F5344CB8AC3E}">
        <p14:creationId xmlns:p14="http://schemas.microsoft.com/office/powerpoint/2010/main" val="2959925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11/5/2021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62843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11/5/2021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76427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11/5/2021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272402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11/5/2021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522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11/5/2021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585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11/5/2021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94746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11/5/2021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80537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11/5/2021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064496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11/5/2021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357548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11/5/2021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62710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11/5/2021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041314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11/5/2021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207257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11/5/2021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574396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11/5/2021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80220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11/5/2021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236519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11/5/2021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196066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11/5/2021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534214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11/5/2021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66147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11/5/2021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39127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11/5/2021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67677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11/5/2021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8846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11/5/2021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85004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11/5/2021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60833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11/5/2021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4922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11/5/2021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6963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11/5/2021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4165530"/>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11/5/2021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941455853"/>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emf"/><Relationship Id="rId3" Type="http://schemas.openxmlformats.org/officeDocument/2006/relationships/image" Target="../media/image12.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svg"/><Relationship Id="rId11" Type="http://schemas.openxmlformats.org/officeDocument/2006/relationships/image" Target="../media/image38.png"/><Relationship Id="rId5" Type="http://schemas.openxmlformats.org/officeDocument/2006/relationships/image" Target="../media/image26.png"/><Relationship Id="rId10" Type="http://schemas.openxmlformats.org/officeDocument/2006/relationships/image" Target="../media/image37.svg"/><Relationship Id="rId4" Type="http://schemas.openxmlformats.org/officeDocument/2006/relationships/image" Target="../media/image13.svg"/><Relationship Id="rId9" Type="http://schemas.openxmlformats.org/officeDocument/2006/relationships/image" Target="../media/image36.png"/><Relationship Id="rId1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1.xml"/><Relationship Id="rId5" Type="http://schemas.openxmlformats.org/officeDocument/2006/relationships/hyperlink" Target="http://aka.ms/acs" TargetMode="External"/><Relationship Id="rId4" Type="http://schemas.openxmlformats.org/officeDocument/2006/relationships/hyperlink" Target="https://aka.ms/acs-net-2021"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6.svg"/><Relationship Id="rId3" Type="http://schemas.openxmlformats.org/officeDocument/2006/relationships/image" Target="../media/image50.svg"/><Relationship Id="rId7" Type="http://schemas.openxmlformats.org/officeDocument/2006/relationships/image" Target="../media/image52.svg"/><Relationship Id="rId12" Type="http://schemas.openxmlformats.org/officeDocument/2006/relationships/image" Target="../media/image55.png"/><Relationship Id="rId17" Type="http://schemas.openxmlformats.org/officeDocument/2006/relationships/image" Target="../media/image58.svg"/><Relationship Id="rId2" Type="http://schemas.openxmlformats.org/officeDocument/2006/relationships/image" Target="../media/image49.png"/><Relationship Id="rId16" Type="http://schemas.openxmlformats.org/officeDocument/2006/relationships/image" Target="../media/image57.png"/><Relationship Id="rId1" Type="http://schemas.openxmlformats.org/officeDocument/2006/relationships/slideLayout" Target="../slideLayouts/slideLayout23.xml"/><Relationship Id="rId6" Type="http://schemas.openxmlformats.org/officeDocument/2006/relationships/image" Target="../media/image51.png"/><Relationship Id="rId11" Type="http://schemas.openxmlformats.org/officeDocument/2006/relationships/image" Target="../media/image22.svg"/><Relationship Id="rId5" Type="http://schemas.openxmlformats.org/officeDocument/2006/relationships/image" Target="../media/image29.svg"/><Relationship Id="rId15" Type="http://schemas.openxmlformats.org/officeDocument/2006/relationships/image" Target="../media/image31.svg"/><Relationship Id="rId10" Type="http://schemas.openxmlformats.org/officeDocument/2006/relationships/image" Target="../media/image21.png"/><Relationship Id="rId4" Type="http://schemas.openxmlformats.org/officeDocument/2006/relationships/image" Target="../media/image28.png"/><Relationship Id="rId9" Type="http://schemas.openxmlformats.org/officeDocument/2006/relationships/image" Target="../media/image54.svg"/><Relationship Id="rId14"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0.svg"/><Relationship Id="rId3" Type="http://schemas.openxmlformats.org/officeDocument/2006/relationships/image" Target="../media/image60.svg"/><Relationship Id="rId7" Type="http://schemas.openxmlformats.org/officeDocument/2006/relationships/image" Target="../media/image48.svg"/><Relationship Id="rId12" Type="http://schemas.openxmlformats.org/officeDocument/2006/relationships/image" Target="../media/image19.png"/><Relationship Id="rId17" Type="http://schemas.openxmlformats.org/officeDocument/2006/relationships/image" Target="../media/image68.svg"/><Relationship Id="rId2" Type="http://schemas.openxmlformats.org/officeDocument/2006/relationships/image" Target="../media/image59.png"/><Relationship Id="rId16" Type="http://schemas.openxmlformats.org/officeDocument/2006/relationships/image" Target="../media/image67.png"/><Relationship Id="rId1" Type="http://schemas.openxmlformats.org/officeDocument/2006/relationships/slideLayout" Target="../slideLayouts/slideLayout23.xml"/><Relationship Id="rId6" Type="http://schemas.openxmlformats.org/officeDocument/2006/relationships/image" Target="../media/image47.png"/><Relationship Id="rId11" Type="http://schemas.openxmlformats.org/officeDocument/2006/relationships/image" Target="../media/image64.svg"/><Relationship Id="rId5" Type="http://schemas.openxmlformats.org/officeDocument/2006/relationships/image" Target="../media/image62.svg"/><Relationship Id="rId15" Type="http://schemas.openxmlformats.org/officeDocument/2006/relationships/image" Target="../media/image66.svg"/><Relationship Id="rId10" Type="http://schemas.openxmlformats.org/officeDocument/2006/relationships/image" Target="../media/image63.png"/><Relationship Id="rId4" Type="http://schemas.openxmlformats.org/officeDocument/2006/relationships/image" Target="../media/image61.png"/><Relationship Id="rId9" Type="http://schemas.openxmlformats.org/officeDocument/2006/relationships/image" Target="../media/image33.svg"/><Relationship Id="rId14" Type="http://schemas.openxmlformats.org/officeDocument/2006/relationships/image" Target="../media/image65.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4.svg"/><Relationship Id="rId3" Type="http://schemas.openxmlformats.org/officeDocument/2006/relationships/image" Target="../media/image24.svg"/><Relationship Id="rId7" Type="http://schemas.openxmlformats.org/officeDocument/2006/relationships/image" Target="../media/image72.svg"/><Relationship Id="rId12" Type="http://schemas.openxmlformats.org/officeDocument/2006/relationships/image" Target="../media/image3.png"/><Relationship Id="rId17" Type="http://schemas.openxmlformats.org/officeDocument/2006/relationships/image" Target="../media/image80.svg"/><Relationship Id="rId2" Type="http://schemas.openxmlformats.org/officeDocument/2006/relationships/image" Target="../media/image23.png"/><Relationship Id="rId16" Type="http://schemas.openxmlformats.org/officeDocument/2006/relationships/image" Target="../media/image79.png"/><Relationship Id="rId1" Type="http://schemas.openxmlformats.org/officeDocument/2006/relationships/slideLayout" Target="../slideLayouts/slideLayout23.xml"/><Relationship Id="rId6" Type="http://schemas.openxmlformats.org/officeDocument/2006/relationships/image" Target="../media/image71.png"/><Relationship Id="rId11" Type="http://schemas.openxmlformats.org/officeDocument/2006/relationships/image" Target="../media/image76.svg"/><Relationship Id="rId5" Type="http://schemas.openxmlformats.org/officeDocument/2006/relationships/image" Target="../media/image70.svg"/><Relationship Id="rId15" Type="http://schemas.openxmlformats.org/officeDocument/2006/relationships/image" Target="../media/image78.sv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svg"/><Relationship Id="rId14" Type="http://schemas.openxmlformats.org/officeDocument/2006/relationships/image" Target="../media/image77.png"/></Relationships>
</file>

<file path=ppt/slides/_rels/slide3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svg"/><Relationship Id="rId3" Type="http://schemas.openxmlformats.org/officeDocument/2006/relationships/image" Target="../media/image82.svg"/><Relationship Id="rId7" Type="http://schemas.openxmlformats.org/officeDocument/2006/relationships/image" Target="../media/image86.svg"/><Relationship Id="rId12" Type="http://schemas.openxmlformats.org/officeDocument/2006/relationships/image" Target="../media/image91.png"/><Relationship Id="rId17" Type="http://schemas.openxmlformats.org/officeDocument/2006/relationships/image" Target="../media/image15.svg"/><Relationship Id="rId2" Type="http://schemas.openxmlformats.org/officeDocument/2006/relationships/image" Target="../media/image81.png"/><Relationship Id="rId16" Type="http://schemas.openxmlformats.org/officeDocument/2006/relationships/image" Target="../media/image14.png"/><Relationship Id="rId1" Type="http://schemas.openxmlformats.org/officeDocument/2006/relationships/slideLayout" Target="../slideLayouts/slideLayout23.xml"/><Relationship Id="rId6" Type="http://schemas.openxmlformats.org/officeDocument/2006/relationships/image" Target="../media/image85.png"/><Relationship Id="rId11" Type="http://schemas.openxmlformats.org/officeDocument/2006/relationships/image" Target="../media/image90.svg"/><Relationship Id="rId5" Type="http://schemas.openxmlformats.org/officeDocument/2006/relationships/image" Target="../media/image84.svg"/><Relationship Id="rId15" Type="http://schemas.openxmlformats.org/officeDocument/2006/relationships/image" Target="../media/image94.sv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svg"/><Relationship Id="rId14" Type="http://schemas.openxmlformats.org/officeDocument/2006/relationships/image" Target="../media/image93.png"/></Relationships>
</file>

<file path=ppt/slides/_rels/slide3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svg"/><Relationship Id="rId7" Type="http://schemas.openxmlformats.org/officeDocument/2006/relationships/image" Target="../media/image100.svg"/><Relationship Id="rId2" Type="http://schemas.openxmlformats.org/officeDocument/2006/relationships/image" Target="../media/image95.png"/><Relationship Id="rId1" Type="http://schemas.openxmlformats.org/officeDocument/2006/relationships/slideLayout" Target="../slideLayouts/slideLayout23.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image" Target="../media/image102.svg"/></Relationships>
</file>

<file path=ppt/slides/_rels/slide34.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DABDB7A-EC28-4739-83CD-BFBAD13D28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306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E6AF305-52B9-41A1-9C3E-86079C3D00C6}"/>
              </a:ext>
            </a:extLst>
          </p:cNvPr>
          <p:cNvGrpSpPr/>
          <p:nvPr/>
        </p:nvGrpSpPr>
        <p:grpSpPr>
          <a:xfrm>
            <a:off x="4696223" y="1846534"/>
            <a:ext cx="2590800" cy="3114020"/>
            <a:chOff x="4606594" y="1846534"/>
            <a:chExt cx="2590800" cy="3114020"/>
          </a:xfrm>
        </p:grpSpPr>
        <p:sp>
          <p:nvSpPr>
            <p:cNvPr id="9" name="TextBox 8">
              <a:extLst>
                <a:ext uri="{FF2B5EF4-FFF2-40B4-BE49-F238E27FC236}">
                  <a16:creationId xmlns:a16="http://schemas.microsoft.com/office/drawing/2014/main" id="{52A1536D-057B-48DE-BA65-F48AFC0B06C7}"/>
                </a:ext>
              </a:extLst>
            </p:cNvPr>
            <p:cNvSpPr txBox="1"/>
            <p:nvPr/>
          </p:nvSpPr>
          <p:spPr>
            <a:xfrm>
              <a:off x="5086867" y="4437334"/>
              <a:ext cx="163025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panose="020F0502020204030204"/>
                  <a:ea typeface="+mn-ea"/>
                  <a:cs typeface="+mn-cs"/>
                </a:rPr>
                <a:t>Education</a:t>
              </a:r>
            </a:p>
          </p:txBody>
        </p:sp>
        <p:pic>
          <p:nvPicPr>
            <p:cNvPr id="10" name="Graphic 9">
              <a:extLst>
                <a:ext uri="{FF2B5EF4-FFF2-40B4-BE49-F238E27FC236}">
                  <a16:creationId xmlns:a16="http://schemas.microsoft.com/office/drawing/2014/main" id="{9B6DFE42-20B1-483A-A8DB-7A0092647C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06594" y="1846534"/>
              <a:ext cx="2590800" cy="2590800"/>
            </a:xfrm>
            <a:prstGeom prst="rect">
              <a:avLst/>
            </a:prstGeom>
          </p:spPr>
        </p:pic>
      </p:grpSp>
      <p:grpSp>
        <p:nvGrpSpPr>
          <p:cNvPr id="13" name="Group 12">
            <a:extLst>
              <a:ext uri="{FF2B5EF4-FFF2-40B4-BE49-F238E27FC236}">
                <a16:creationId xmlns:a16="http://schemas.microsoft.com/office/drawing/2014/main" id="{F1DAA628-C2C7-45E4-81C3-AA2E43476688}"/>
              </a:ext>
            </a:extLst>
          </p:cNvPr>
          <p:cNvGrpSpPr/>
          <p:nvPr/>
        </p:nvGrpSpPr>
        <p:grpSpPr>
          <a:xfrm>
            <a:off x="961842" y="1919107"/>
            <a:ext cx="2404233" cy="3041447"/>
            <a:chOff x="898689" y="1866259"/>
            <a:chExt cx="2404233" cy="3041447"/>
          </a:xfrm>
        </p:grpSpPr>
        <p:sp>
          <p:nvSpPr>
            <p:cNvPr id="5" name="TextBox 4">
              <a:extLst>
                <a:ext uri="{FF2B5EF4-FFF2-40B4-BE49-F238E27FC236}">
                  <a16:creationId xmlns:a16="http://schemas.microsoft.com/office/drawing/2014/main" id="{704D020B-EB97-4195-84A8-EE8262A44392}"/>
                </a:ext>
              </a:extLst>
            </p:cNvPr>
            <p:cNvSpPr txBox="1"/>
            <p:nvPr/>
          </p:nvSpPr>
          <p:spPr>
            <a:xfrm>
              <a:off x="1216428" y="4384486"/>
              <a:ext cx="176875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panose="020F0502020204030204"/>
                  <a:ea typeface="+mn-ea"/>
                  <a:cs typeface="+mn-cs"/>
                </a:rPr>
                <a:t>Healthcare</a:t>
              </a:r>
            </a:p>
          </p:txBody>
        </p:sp>
        <p:pic>
          <p:nvPicPr>
            <p:cNvPr id="11" name="Graphic 10">
              <a:extLst>
                <a:ext uri="{FF2B5EF4-FFF2-40B4-BE49-F238E27FC236}">
                  <a16:creationId xmlns:a16="http://schemas.microsoft.com/office/drawing/2014/main" id="{721E5954-F6BC-4027-BE73-F4ED7DD9A4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689" y="1866259"/>
              <a:ext cx="2404233" cy="2518227"/>
            </a:xfrm>
            <a:prstGeom prst="rect">
              <a:avLst/>
            </a:prstGeom>
          </p:spPr>
        </p:pic>
      </p:grpSp>
      <p:grpSp>
        <p:nvGrpSpPr>
          <p:cNvPr id="2" name="Group 1">
            <a:extLst>
              <a:ext uri="{FF2B5EF4-FFF2-40B4-BE49-F238E27FC236}">
                <a16:creationId xmlns:a16="http://schemas.microsoft.com/office/drawing/2014/main" id="{643DFF75-1E85-4BE0-8457-ECD7732D14CC}"/>
              </a:ext>
            </a:extLst>
          </p:cNvPr>
          <p:cNvGrpSpPr/>
          <p:nvPr/>
        </p:nvGrpSpPr>
        <p:grpSpPr>
          <a:xfrm>
            <a:off x="8617171" y="1982372"/>
            <a:ext cx="2736775" cy="2978182"/>
            <a:chOff x="8617171" y="1982372"/>
            <a:chExt cx="2736775" cy="2978182"/>
          </a:xfrm>
        </p:grpSpPr>
        <p:sp>
          <p:nvSpPr>
            <p:cNvPr id="7" name="TextBox 6">
              <a:extLst>
                <a:ext uri="{FF2B5EF4-FFF2-40B4-BE49-F238E27FC236}">
                  <a16:creationId xmlns:a16="http://schemas.microsoft.com/office/drawing/2014/main" id="{B55CF6BA-AF13-4A53-B838-B4ED7214F625}"/>
                </a:ext>
              </a:extLst>
            </p:cNvPr>
            <p:cNvSpPr txBox="1"/>
            <p:nvPr/>
          </p:nvSpPr>
          <p:spPr>
            <a:xfrm>
              <a:off x="8617171" y="4437334"/>
              <a:ext cx="27367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panose="020F0502020204030204"/>
                  <a:ea typeface="+mn-ea"/>
                  <a:cs typeface="+mn-cs"/>
                </a:rPr>
                <a:t>Financial Services</a:t>
              </a:r>
            </a:p>
          </p:txBody>
        </p:sp>
        <p:pic>
          <p:nvPicPr>
            <p:cNvPr id="12" name="Graphic 11">
              <a:extLst>
                <a:ext uri="{FF2B5EF4-FFF2-40B4-BE49-F238E27FC236}">
                  <a16:creationId xmlns:a16="http://schemas.microsoft.com/office/drawing/2014/main" id="{D95FA233-6BAC-46AA-994B-48B1EC4881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0958" y="1982372"/>
              <a:ext cx="2489200" cy="2286000"/>
            </a:xfrm>
            <a:prstGeom prst="rect">
              <a:avLst/>
            </a:prstGeom>
          </p:spPr>
        </p:pic>
      </p:grpSp>
    </p:spTree>
    <p:extLst>
      <p:ext uri="{BB962C8B-B14F-4D97-AF65-F5344CB8AC3E}">
        <p14:creationId xmlns:p14="http://schemas.microsoft.com/office/powerpoint/2010/main" val="19299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113C-0821-41FE-86F9-017DC9A71E38}"/>
              </a:ext>
            </a:extLst>
          </p:cNvPr>
          <p:cNvSpPr>
            <a:spLocks noGrp="1"/>
          </p:cNvSpPr>
          <p:nvPr>
            <p:ph type="title"/>
          </p:nvPr>
        </p:nvSpPr>
        <p:spPr/>
        <p:txBody>
          <a:bodyPr>
            <a:normAutofit/>
          </a:bodyPr>
          <a:lstStyle/>
          <a:p>
            <a:r>
              <a:rPr lang="en-US" sz="4000"/>
              <a:t>Virtual Visits</a:t>
            </a:r>
          </a:p>
        </p:txBody>
      </p:sp>
      <p:sp>
        <p:nvSpPr>
          <p:cNvPr id="3" name="Content Placeholder 2">
            <a:extLst>
              <a:ext uri="{FF2B5EF4-FFF2-40B4-BE49-F238E27FC236}">
                <a16:creationId xmlns:a16="http://schemas.microsoft.com/office/drawing/2014/main" id="{EFA29E81-CE75-429A-AF34-EB2D8A95C472}"/>
              </a:ext>
            </a:extLst>
          </p:cNvPr>
          <p:cNvSpPr>
            <a:spLocks noGrp="1"/>
          </p:cNvSpPr>
          <p:nvPr>
            <p:ph idx="1"/>
          </p:nvPr>
        </p:nvSpPr>
        <p:spPr>
          <a:xfrm>
            <a:off x="6811349" y="1489564"/>
            <a:ext cx="4542452" cy="4351338"/>
          </a:xfrm>
        </p:spPr>
        <p:txBody>
          <a:bodyPr anchor="ctr">
            <a:normAutofit fontScale="92500" lnSpcReduction="10000"/>
          </a:bodyPr>
          <a:lstStyle/>
          <a:p>
            <a:pPr marL="0" indent="0">
              <a:buNone/>
            </a:pPr>
            <a:r>
              <a:rPr lang="en-US"/>
              <a:t>Azure and Teams are interoperable</a:t>
            </a:r>
          </a:p>
          <a:p>
            <a:pPr marL="0" indent="0">
              <a:buNone/>
            </a:pPr>
            <a:endParaRPr lang="en-US"/>
          </a:p>
          <a:p>
            <a:pPr marL="0" indent="0">
              <a:buNone/>
            </a:pPr>
            <a:r>
              <a:rPr lang="en-US"/>
              <a:t>Azure clients can join Teams meetings</a:t>
            </a:r>
          </a:p>
          <a:p>
            <a:pPr marL="0" indent="0">
              <a:buNone/>
            </a:pPr>
            <a:endParaRPr lang="en-US"/>
          </a:p>
          <a:p>
            <a:pPr marL="0" indent="0">
              <a:buNone/>
            </a:pPr>
            <a:r>
              <a:rPr lang="en-US"/>
              <a:t>Ideal for settings where a business is using Teams internally but wants to connect with external users via a custom app</a:t>
            </a:r>
          </a:p>
        </p:txBody>
      </p:sp>
      <p:pic>
        <p:nvPicPr>
          <p:cNvPr id="8" name="Graphic 7" descr="Call center with solid fill">
            <a:extLst>
              <a:ext uri="{FF2B5EF4-FFF2-40B4-BE49-F238E27FC236}">
                <a16:creationId xmlns:a16="http://schemas.microsoft.com/office/drawing/2014/main" id="{36330B41-BF59-454B-909F-C8798029CD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0943" y="2763514"/>
            <a:ext cx="1652718" cy="1652718"/>
          </a:xfrm>
          <a:prstGeom prst="rect">
            <a:avLst/>
          </a:prstGeom>
        </p:spPr>
      </p:pic>
      <p:sp>
        <p:nvSpPr>
          <p:cNvPr id="9" name="Arrow: Left-Right 8">
            <a:extLst>
              <a:ext uri="{FF2B5EF4-FFF2-40B4-BE49-F238E27FC236}">
                <a16:creationId xmlns:a16="http://schemas.microsoft.com/office/drawing/2014/main" id="{E0391047-B87A-4862-9241-728E9C3603D7}"/>
              </a:ext>
            </a:extLst>
          </p:cNvPr>
          <p:cNvSpPr/>
          <p:nvPr/>
        </p:nvSpPr>
        <p:spPr>
          <a:xfrm>
            <a:off x="2723660" y="3331965"/>
            <a:ext cx="1258277" cy="515815"/>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B88539-3697-4588-A76C-E79AFF4F6BD3}"/>
              </a:ext>
            </a:extLst>
          </p:cNvPr>
          <p:cNvSpPr txBox="1"/>
          <p:nvPr/>
        </p:nvSpPr>
        <p:spPr>
          <a:xfrm>
            <a:off x="1325671" y="4416232"/>
            <a:ext cx="1143262" cy="369332"/>
          </a:xfrm>
          <a:prstGeom prst="rect">
            <a:avLst/>
          </a:prstGeom>
          <a:noFill/>
        </p:spPr>
        <p:txBody>
          <a:bodyPr wrap="none" rtlCol="0">
            <a:spAutoFit/>
          </a:bodyPr>
          <a:lstStyle/>
          <a:p>
            <a:r>
              <a:rPr lang="en-US"/>
              <a:t>Consumer</a:t>
            </a:r>
          </a:p>
        </p:txBody>
      </p:sp>
      <p:sp>
        <p:nvSpPr>
          <p:cNvPr id="10" name="TextBox 9">
            <a:extLst>
              <a:ext uri="{FF2B5EF4-FFF2-40B4-BE49-F238E27FC236}">
                <a16:creationId xmlns:a16="http://schemas.microsoft.com/office/drawing/2014/main" id="{A54FCE57-4FA9-45F7-8006-A538D420F24F}"/>
              </a:ext>
            </a:extLst>
          </p:cNvPr>
          <p:cNvSpPr txBox="1"/>
          <p:nvPr/>
        </p:nvSpPr>
        <p:spPr>
          <a:xfrm>
            <a:off x="4399380" y="4416232"/>
            <a:ext cx="990977" cy="369332"/>
          </a:xfrm>
          <a:prstGeom prst="rect">
            <a:avLst/>
          </a:prstGeom>
          <a:noFill/>
        </p:spPr>
        <p:txBody>
          <a:bodyPr wrap="none" rtlCol="0">
            <a:spAutoFit/>
          </a:bodyPr>
          <a:lstStyle/>
          <a:p>
            <a:r>
              <a:rPr lang="en-US"/>
              <a:t>Business</a:t>
            </a:r>
          </a:p>
        </p:txBody>
      </p:sp>
      <p:pic>
        <p:nvPicPr>
          <p:cNvPr id="7" name="Picture 6">
            <a:extLst>
              <a:ext uri="{FF2B5EF4-FFF2-40B4-BE49-F238E27FC236}">
                <a16:creationId xmlns:a16="http://schemas.microsoft.com/office/drawing/2014/main" id="{56A14B6D-2A54-4428-B345-30BF0231C0BD}"/>
              </a:ext>
            </a:extLst>
          </p:cNvPr>
          <p:cNvPicPr>
            <a:picLocks noChangeAspect="1"/>
          </p:cNvPicPr>
          <p:nvPr/>
        </p:nvPicPr>
        <p:blipFill>
          <a:blip r:embed="rId4"/>
          <a:stretch>
            <a:fillRect/>
          </a:stretch>
        </p:blipFill>
        <p:spPr>
          <a:xfrm>
            <a:off x="4118883" y="2884167"/>
            <a:ext cx="1411410" cy="1411410"/>
          </a:xfrm>
          <a:prstGeom prst="rect">
            <a:avLst/>
          </a:prstGeom>
        </p:spPr>
      </p:pic>
    </p:spTree>
    <p:extLst>
      <p:ext uri="{BB962C8B-B14F-4D97-AF65-F5344CB8AC3E}">
        <p14:creationId xmlns:p14="http://schemas.microsoft.com/office/powerpoint/2010/main" val="1704166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113C-0821-41FE-86F9-017DC9A71E38}"/>
              </a:ext>
            </a:extLst>
          </p:cNvPr>
          <p:cNvSpPr>
            <a:spLocks noGrp="1"/>
          </p:cNvSpPr>
          <p:nvPr>
            <p:ph type="title"/>
          </p:nvPr>
        </p:nvSpPr>
        <p:spPr/>
        <p:txBody>
          <a:bodyPr>
            <a:normAutofit/>
          </a:bodyPr>
          <a:lstStyle/>
          <a:p>
            <a:r>
              <a:rPr lang="en-US" sz="4000"/>
              <a:t>Notifications and Marketing</a:t>
            </a:r>
          </a:p>
        </p:txBody>
      </p:sp>
      <p:sp>
        <p:nvSpPr>
          <p:cNvPr id="3" name="Content Placeholder 2">
            <a:extLst>
              <a:ext uri="{FF2B5EF4-FFF2-40B4-BE49-F238E27FC236}">
                <a16:creationId xmlns:a16="http://schemas.microsoft.com/office/drawing/2014/main" id="{EFA29E81-CE75-429A-AF34-EB2D8A95C472}"/>
              </a:ext>
            </a:extLst>
          </p:cNvPr>
          <p:cNvSpPr>
            <a:spLocks noGrp="1"/>
          </p:cNvSpPr>
          <p:nvPr>
            <p:ph idx="1"/>
          </p:nvPr>
        </p:nvSpPr>
        <p:spPr>
          <a:xfrm>
            <a:off x="6811348" y="1825625"/>
            <a:ext cx="4542452" cy="4351338"/>
          </a:xfrm>
        </p:spPr>
        <p:txBody>
          <a:bodyPr anchor="ctr"/>
          <a:lstStyle/>
          <a:p>
            <a:pPr marL="0" indent="0">
              <a:buNone/>
            </a:pPr>
            <a:r>
              <a:rPr lang="en-US"/>
              <a:t>An organization sends an </a:t>
            </a:r>
            <a:r>
              <a:rPr lang="en-US">
                <a:solidFill>
                  <a:srgbClr val="00B0F0"/>
                </a:solidFill>
              </a:rPr>
              <a:t>asynchronous</a:t>
            </a:r>
            <a:r>
              <a:rPr lang="en-US"/>
              <a:t>   communication through SMS or a phone call</a:t>
            </a:r>
          </a:p>
        </p:txBody>
      </p:sp>
      <p:pic>
        <p:nvPicPr>
          <p:cNvPr id="5" name="Graphic 4" descr="Call center with solid fill">
            <a:extLst>
              <a:ext uri="{FF2B5EF4-FFF2-40B4-BE49-F238E27FC236}">
                <a16:creationId xmlns:a16="http://schemas.microsoft.com/office/drawing/2014/main" id="{ADF6DFC9-3207-4C56-9305-0526EE2619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1937" y="2763514"/>
            <a:ext cx="1652718" cy="1652718"/>
          </a:xfrm>
          <a:prstGeom prst="rect">
            <a:avLst/>
          </a:prstGeom>
        </p:spPr>
      </p:pic>
      <p:sp>
        <p:nvSpPr>
          <p:cNvPr id="9" name="Arrow: Left-Right 8">
            <a:extLst>
              <a:ext uri="{FF2B5EF4-FFF2-40B4-BE49-F238E27FC236}">
                <a16:creationId xmlns:a16="http://schemas.microsoft.com/office/drawing/2014/main" id="{E0391047-B87A-4862-9241-728E9C3603D7}"/>
              </a:ext>
            </a:extLst>
          </p:cNvPr>
          <p:cNvSpPr/>
          <p:nvPr/>
        </p:nvSpPr>
        <p:spPr>
          <a:xfrm>
            <a:off x="2723660" y="3331965"/>
            <a:ext cx="1258277" cy="515815"/>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6" name="Graphic 5" descr="Bank with solid fill">
            <a:extLst>
              <a:ext uri="{FF2B5EF4-FFF2-40B4-BE49-F238E27FC236}">
                <a16:creationId xmlns:a16="http://schemas.microsoft.com/office/drawing/2014/main" id="{28389B40-AC16-4462-BF78-B42FB8EB5F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6903" y="2779144"/>
            <a:ext cx="1570299" cy="1570299"/>
          </a:xfrm>
          <a:prstGeom prst="rect">
            <a:avLst/>
          </a:prstGeom>
        </p:spPr>
      </p:pic>
    </p:spTree>
    <p:extLst>
      <p:ext uri="{BB962C8B-B14F-4D97-AF65-F5344CB8AC3E}">
        <p14:creationId xmlns:p14="http://schemas.microsoft.com/office/powerpoint/2010/main" val="2048706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B3012A6-E052-4BA9-851E-D465F62125A9}"/>
              </a:ext>
            </a:extLst>
          </p:cNvPr>
          <p:cNvGrpSpPr/>
          <p:nvPr/>
        </p:nvGrpSpPr>
        <p:grpSpPr>
          <a:xfrm>
            <a:off x="505781" y="2265928"/>
            <a:ext cx="2748788" cy="2720320"/>
            <a:chOff x="505781" y="2121692"/>
            <a:chExt cx="2748788" cy="2720320"/>
          </a:xfrm>
        </p:grpSpPr>
        <p:pic>
          <p:nvPicPr>
            <p:cNvPr id="4" name="Graphic 3">
              <a:extLst>
                <a:ext uri="{FF2B5EF4-FFF2-40B4-BE49-F238E27FC236}">
                  <a16:creationId xmlns:a16="http://schemas.microsoft.com/office/drawing/2014/main" id="{2A4038AA-4C4D-4A51-AD1C-54AE46143E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5781" y="2121692"/>
              <a:ext cx="2748788" cy="2036551"/>
            </a:xfrm>
            <a:prstGeom prst="rect">
              <a:avLst/>
            </a:prstGeom>
          </p:spPr>
        </p:pic>
        <p:sp>
          <p:nvSpPr>
            <p:cNvPr id="5" name="TextBox 4">
              <a:extLst>
                <a:ext uri="{FF2B5EF4-FFF2-40B4-BE49-F238E27FC236}">
                  <a16:creationId xmlns:a16="http://schemas.microsoft.com/office/drawing/2014/main" id="{704D020B-EB97-4195-84A8-EE8262A44392}"/>
                </a:ext>
              </a:extLst>
            </p:cNvPr>
            <p:cNvSpPr txBox="1"/>
            <p:nvPr/>
          </p:nvSpPr>
          <p:spPr>
            <a:xfrm>
              <a:off x="1194026" y="4318792"/>
              <a:ext cx="1372299" cy="523220"/>
            </a:xfrm>
            <a:prstGeom prst="rect">
              <a:avLst/>
            </a:prstGeom>
            <a:noFill/>
          </p:spPr>
          <p:txBody>
            <a:bodyPr wrap="none" rtlCol="0">
              <a:spAutoFit/>
            </a:bodyPr>
            <a:lstStyle/>
            <a:p>
              <a:r>
                <a:rPr lang="en-US" sz="2800"/>
                <a:t>Delivery</a:t>
              </a:r>
            </a:p>
          </p:txBody>
        </p:sp>
      </p:grpSp>
      <p:grpSp>
        <p:nvGrpSpPr>
          <p:cNvPr id="12" name="Group 11">
            <a:extLst>
              <a:ext uri="{FF2B5EF4-FFF2-40B4-BE49-F238E27FC236}">
                <a16:creationId xmlns:a16="http://schemas.microsoft.com/office/drawing/2014/main" id="{F5D716F5-159D-49A0-8700-9D2649B29829}"/>
              </a:ext>
            </a:extLst>
          </p:cNvPr>
          <p:cNvGrpSpPr/>
          <p:nvPr/>
        </p:nvGrpSpPr>
        <p:grpSpPr>
          <a:xfrm>
            <a:off x="8962044" y="2003860"/>
            <a:ext cx="2191754" cy="2982388"/>
            <a:chOff x="8962044" y="2018138"/>
            <a:chExt cx="2191754" cy="2982388"/>
          </a:xfrm>
        </p:grpSpPr>
        <p:pic>
          <p:nvPicPr>
            <p:cNvPr id="6" name="Graphic 5">
              <a:extLst>
                <a:ext uri="{FF2B5EF4-FFF2-40B4-BE49-F238E27FC236}">
                  <a16:creationId xmlns:a16="http://schemas.microsoft.com/office/drawing/2014/main" id="{38210A08-AE96-4728-80BD-0AD7D83348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7190" y="2018138"/>
              <a:ext cx="1921463" cy="2413000"/>
            </a:xfrm>
            <a:prstGeom prst="rect">
              <a:avLst/>
            </a:prstGeom>
          </p:spPr>
        </p:pic>
        <p:sp>
          <p:nvSpPr>
            <p:cNvPr id="7" name="TextBox 6">
              <a:extLst>
                <a:ext uri="{FF2B5EF4-FFF2-40B4-BE49-F238E27FC236}">
                  <a16:creationId xmlns:a16="http://schemas.microsoft.com/office/drawing/2014/main" id="{B55CF6BA-AF13-4A53-B838-B4ED7214F625}"/>
                </a:ext>
              </a:extLst>
            </p:cNvPr>
            <p:cNvSpPr txBox="1"/>
            <p:nvPr/>
          </p:nvSpPr>
          <p:spPr>
            <a:xfrm>
              <a:off x="8962044" y="4477306"/>
              <a:ext cx="2191754" cy="523220"/>
            </a:xfrm>
            <a:prstGeom prst="rect">
              <a:avLst/>
            </a:prstGeom>
            <a:noFill/>
          </p:spPr>
          <p:txBody>
            <a:bodyPr wrap="none" rtlCol="0">
              <a:spAutoFit/>
            </a:bodyPr>
            <a:lstStyle/>
            <a:p>
              <a:r>
                <a:rPr lang="en-US" sz="2800"/>
                <a:t>Public Service</a:t>
              </a:r>
            </a:p>
          </p:txBody>
        </p:sp>
      </p:grpSp>
      <p:grpSp>
        <p:nvGrpSpPr>
          <p:cNvPr id="11" name="Group 10">
            <a:extLst>
              <a:ext uri="{FF2B5EF4-FFF2-40B4-BE49-F238E27FC236}">
                <a16:creationId xmlns:a16="http://schemas.microsoft.com/office/drawing/2014/main" id="{07BEA438-08D2-45EA-A36C-C034E7E396DA}"/>
              </a:ext>
            </a:extLst>
          </p:cNvPr>
          <p:cNvGrpSpPr/>
          <p:nvPr/>
        </p:nvGrpSpPr>
        <p:grpSpPr>
          <a:xfrm>
            <a:off x="5149457" y="2107414"/>
            <a:ext cx="1917700" cy="2878834"/>
            <a:chOff x="4841444" y="2121692"/>
            <a:chExt cx="1917700" cy="2878834"/>
          </a:xfrm>
        </p:grpSpPr>
        <p:pic>
          <p:nvPicPr>
            <p:cNvPr id="8" name="Graphic 7">
              <a:extLst>
                <a:ext uri="{FF2B5EF4-FFF2-40B4-BE49-F238E27FC236}">
                  <a16:creationId xmlns:a16="http://schemas.microsoft.com/office/drawing/2014/main" id="{F5F36CDD-E0FC-4F51-9469-C27A815F5B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1444" y="2121692"/>
              <a:ext cx="1917700" cy="2197100"/>
            </a:xfrm>
            <a:prstGeom prst="rect">
              <a:avLst/>
            </a:prstGeom>
          </p:spPr>
        </p:pic>
        <p:sp>
          <p:nvSpPr>
            <p:cNvPr id="9" name="TextBox 8">
              <a:extLst>
                <a:ext uri="{FF2B5EF4-FFF2-40B4-BE49-F238E27FC236}">
                  <a16:creationId xmlns:a16="http://schemas.microsoft.com/office/drawing/2014/main" id="{52A1536D-057B-48DE-BA65-F48AFC0B06C7}"/>
                </a:ext>
              </a:extLst>
            </p:cNvPr>
            <p:cNvSpPr txBox="1"/>
            <p:nvPr/>
          </p:nvSpPr>
          <p:spPr>
            <a:xfrm>
              <a:off x="4962084" y="4477306"/>
              <a:ext cx="1676421" cy="523220"/>
            </a:xfrm>
            <a:prstGeom prst="rect">
              <a:avLst/>
            </a:prstGeom>
            <a:noFill/>
          </p:spPr>
          <p:txBody>
            <a:bodyPr wrap="none" rtlCol="0">
              <a:spAutoFit/>
            </a:bodyPr>
            <a:lstStyle/>
            <a:p>
              <a:r>
                <a:rPr lang="en-US" sz="2800"/>
                <a:t>Marketing</a:t>
              </a:r>
            </a:p>
          </p:txBody>
        </p:sp>
      </p:grpSp>
    </p:spTree>
    <p:extLst>
      <p:ext uri="{BB962C8B-B14F-4D97-AF65-F5344CB8AC3E}">
        <p14:creationId xmlns:p14="http://schemas.microsoft.com/office/powerpoint/2010/main" val="295957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DC00C-B815-4A73-AC7F-06C616DF6E47}"/>
              </a:ext>
            </a:extLst>
          </p:cNvPr>
          <p:cNvSpPr>
            <a:spLocks noGrp="1"/>
          </p:cNvSpPr>
          <p:nvPr>
            <p:ph type="title"/>
          </p:nvPr>
        </p:nvSpPr>
        <p:spPr>
          <a:xfrm>
            <a:off x="990600" y="4208000"/>
            <a:ext cx="10515600" cy="987303"/>
          </a:xfrm>
        </p:spPr>
        <p:txBody>
          <a:bodyPr/>
          <a:lstStyle/>
          <a:p>
            <a:r>
              <a:rPr lang="en-US"/>
              <a:t>Enabling your scenarios</a:t>
            </a:r>
          </a:p>
        </p:txBody>
      </p:sp>
      <p:graphicFrame>
        <p:nvGraphicFramePr>
          <p:cNvPr id="4" name="Table 4">
            <a:extLst>
              <a:ext uri="{FF2B5EF4-FFF2-40B4-BE49-F238E27FC236}">
                <a16:creationId xmlns:a16="http://schemas.microsoft.com/office/drawing/2014/main" id="{026FBF74-DF55-4119-BD66-597C0CA1022A}"/>
              </a:ext>
            </a:extLst>
          </p:cNvPr>
          <p:cNvGraphicFramePr>
            <a:graphicFrameLocks noGrp="1"/>
          </p:cNvGraphicFramePr>
          <p:nvPr>
            <p:ph idx="1"/>
            <p:extLst>
              <p:ext uri="{D42A27DB-BD31-4B8C-83A1-F6EECF244321}">
                <p14:modId xmlns:p14="http://schemas.microsoft.com/office/powerpoint/2010/main" val="1755995295"/>
              </p:ext>
            </p:extLst>
          </p:nvPr>
        </p:nvGraphicFramePr>
        <p:xfrm>
          <a:off x="805462" y="1903778"/>
          <a:ext cx="10548338" cy="1615440"/>
        </p:xfrm>
        <a:graphic>
          <a:graphicData uri="http://schemas.openxmlformats.org/drawingml/2006/table">
            <a:tbl>
              <a:tblPr firstRow="1" firstCol="1" bandRow="1">
                <a:tableStyleId>{5C22544A-7EE6-4342-B048-85BDC9FD1C3A}</a:tableStyleId>
              </a:tblPr>
              <a:tblGrid>
                <a:gridCol w="1038578">
                  <a:extLst>
                    <a:ext uri="{9D8B030D-6E8A-4147-A177-3AD203B41FA5}">
                      <a16:colId xmlns:a16="http://schemas.microsoft.com/office/drawing/2014/main" val="1543478176"/>
                    </a:ext>
                  </a:extLst>
                </a:gridCol>
                <a:gridCol w="1188720">
                  <a:extLst>
                    <a:ext uri="{9D8B030D-6E8A-4147-A177-3AD203B41FA5}">
                      <a16:colId xmlns:a16="http://schemas.microsoft.com/office/drawing/2014/main" val="829980329"/>
                    </a:ext>
                  </a:extLst>
                </a:gridCol>
                <a:gridCol w="1188720">
                  <a:extLst>
                    <a:ext uri="{9D8B030D-6E8A-4147-A177-3AD203B41FA5}">
                      <a16:colId xmlns:a16="http://schemas.microsoft.com/office/drawing/2014/main" val="3092964809"/>
                    </a:ext>
                  </a:extLst>
                </a:gridCol>
                <a:gridCol w="1188720">
                  <a:extLst>
                    <a:ext uri="{9D8B030D-6E8A-4147-A177-3AD203B41FA5}">
                      <a16:colId xmlns:a16="http://schemas.microsoft.com/office/drawing/2014/main" val="1555382455"/>
                    </a:ext>
                  </a:extLst>
                </a:gridCol>
                <a:gridCol w="1188720">
                  <a:extLst>
                    <a:ext uri="{9D8B030D-6E8A-4147-A177-3AD203B41FA5}">
                      <a16:colId xmlns:a16="http://schemas.microsoft.com/office/drawing/2014/main" val="1908307838"/>
                    </a:ext>
                  </a:extLst>
                </a:gridCol>
                <a:gridCol w="1188720">
                  <a:extLst>
                    <a:ext uri="{9D8B030D-6E8A-4147-A177-3AD203B41FA5}">
                      <a16:colId xmlns:a16="http://schemas.microsoft.com/office/drawing/2014/main" val="2467051883"/>
                    </a:ext>
                  </a:extLst>
                </a:gridCol>
                <a:gridCol w="1188720">
                  <a:extLst>
                    <a:ext uri="{9D8B030D-6E8A-4147-A177-3AD203B41FA5}">
                      <a16:colId xmlns:a16="http://schemas.microsoft.com/office/drawing/2014/main" val="3520939353"/>
                    </a:ext>
                  </a:extLst>
                </a:gridCol>
                <a:gridCol w="1188720">
                  <a:extLst>
                    <a:ext uri="{9D8B030D-6E8A-4147-A177-3AD203B41FA5}">
                      <a16:colId xmlns:a16="http://schemas.microsoft.com/office/drawing/2014/main" val="677000248"/>
                    </a:ext>
                  </a:extLst>
                </a:gridCol>
                <a:gridCol w="1188720">
                  <a:extLst>
                    <a:ext uri="{9D8B030D-6E8A-4147-A177-3AD203B41FA5}">
                      <a16:colId xmlns:a16="http://schemas.microsoft.com/office/drawing/2014/main" val="1121355414"/>
                    </a:ext>
                  </a:extLst>
                </a:gridCol>
              </a:tblGrid>
              <a:tr h="370840">
                <a:tc>
                  <a:txBody>
                    <a:bodyPr/>
                    <a:lstStyle/>
                    <a:p>
                      <a:endParaRPr lang="en-US"/>
                    </a:p>
                  </a:txBody>
                  <a:tcPr/>
                </a:tc>
                <a:tc>
                  <a:txBody>
                    <a:bodyPr/>
                    <a:lstStyle/>
                    <a:p>
                      <a:pPr algn="ctr"/>
                      <a:r>
                        <a:rPr lang="en-US"/>
                        <a:t>Azure Resource Manager</a:t>
                      </a:r>
                    </a:p>
                  </a:txBody>
                  <a:tcPr anchor="ctr"/>
                </a:tc>
                <a:tc>
                  <a:txBody>
                    <a:bodyPr/>
                    <a:lstStyle/>
                    <a:p>
                      <a:pPr algn="ctr"/>
                      <a:r>
                        <a:rPr lang="en-US"/>
                        <a:t>Identity</a:t>
                      </a:r>
                    </a:p>
                  </a:txBody>
                  <a:tcPr anchor="ctr"/>
                </a:tc>
                <a:tc>
                  <a:txBody>
                    <a:bodyPr/>
                    <a:lstStyle/>
                    <a:p>
                      <a:pPr algn="ctr"/>
                      <a:r>
                        <a:rPr lang="en-US"/>
                        <a:t>Phone Numbers</a:t>
                      </a:r>
                    </a:p>
                  </a:txBody>
                  <a:tcPr anchor="ctr"/>
                </a:tc>
                <a:tc>
                  <a:txBody>
                    <a:bodyPr/>
                    <a:lstStyle/>
                    <a:p>
                      <a:pPr algn="ctr"/>
                      <a:r>
                        <a:rPr lang="en-US"/>
                        <a:t>SMS</a:t>
                      </a:r>
                    </a:p>
                  </a:txBody>
                  <a:tcPr anchor="ctr"/>
                </a:tc>
                <a:tc>
                  <a:txBody>
                    <a:bodyPr/>
                    <a:lstStyle/>
                    <a:p>
                      <a:pPr algn="ctr"/>
                      <a:r>
                        <a:rPr lang="en-US"/>
                        <a:t>Chat</a:t>
                      </a:r>
                    </a:p>
                  </a:txBody>
                  <a:tcPr anchor="ctr"/>
                </a:tc>
                <a:tc>
                  <a:txBody>
                    <a:bodyPr/>
                    <a:lstStyle/>
                    <a:p>
                      <a:pPr algn="ctr"/>
                      <a:r>
                        <a:rPr lang="en-US"/>
                        <a:t>Calling</a:t>
                      </a:r>
                    </a:p>
                    <a:p>
                      <a:pPr algn="ctr"/>
                      <a:r>
                        <a:rPr lang="en-US"/>
                        <a:t>(Client)</a:t>
                      </a:r>
                    </a:p>
                  </a:txBody>
                  <a:tcPr anchor="ctr"/>
                </a:tc>
                <a:tc>
                  <a:txBody>
                    <a:bodyPr/>
                    <a:lstStyle/>
                    <a:p>
                      <a:pPr algn="ctr"/>
                      <a:r>
                        <a:rPr lang="en-US"/>
                        <a:t>Calling Server</a:t>
                      </a:r>
                    </a:p>
                    <a:p>
                      <a:pPr algn="ctr"/>
                      <a:r>
                        <a:rPr lang="en-US" sz="1200"/>
                        <a:t>(Preview)</a:t>
                      </a:r>
                    </a:p>
                  </a:txBody>
                  <a:tcPr anchor="ctr"/>
                </a:tc>
                <a:tc>
                  <a:txBody>
                    <a:bodyPr/>
                    <a:lstStyle/>
                    <a:p>
                      <a:pPr algn="ctr"/>
                      <a:r>
                        <a:rPr lang="en-US"/>
                        <a:t>Network Traversal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mn-lt"/>
                          <a:ea typeface="+mn-ea"/>
                          <a:cs typeface="+mn-cs"/>
                        </a:rPr>
                        <a:t>(Preview)</a:t>
                      </a:r>
                    </a:p>
                  </a:txBody>
                  <a:tcPr anchor="ctr"/>
                </a:tc>
                <a:extLst>
                  <a:ext uri="{0D108BD9-81ED-4DB2-BD59-A6C34878D82A}">
                    <a16:rowId xmlns:a16="http://schemas.microsoft.com/office/drawing/2014/main" val="354988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Calibri" panose="020F0502020204030204"/>
                          <a:ea typeface="+mn-ea"/>
                          <a:cs typeface="+mn-cs"/>
                        </a:rPr>
                        <a:t>.NET SDKs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3A20A0"/>
                          </a:solidFill>
                          <a:effectLst/>
                          <a:uLnTx/>
                          <a:uFillTx/>
                          <a:latin typeface="Calibri" panose="020F0502020204030204"/>
                          <a:ea typeface="+mn-ea"/>
                          <a:cs typeface="+mn-cs"/>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3A20A0"/>
                          </a:solidFill>
                          <a:effectLst/>
                          <a:uLnTx/>
                          <a:uFillTx/>
                          <a:latin typeface="Calibri" panose="020F0502020204030204"/>
                          <a:ea typeface="+mn-ea"/>
                          <a:cs typeface="+mn-cs"/>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3A20A0"/>
                          </a:solidFill>
                          <a:effectLst/>
                          <a:uLnTx/>
                          <a:uFillTx/>
                          <a:latin typeface="Calibri" panose="020F0502020204030204"/>
                          <a:ea typeface="+mn-ea"/>
                          <a:cs typeface="+mn-cs"/>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3A20A0"/>
                          </a:solidFill>
                          <a:effectLst/>
                          <a:uLnTx/>
                          <a:uFillTx/>
                          <a:latin typeface="Calibri" panose="020F0502020204030204"/>
                          <a:ea typeface="+mn-ea"/>
                          <a:cs typeface="+mn-cs"/>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3A20A0"/>
                          </a:solidFill>
                          <a:effectLst/>
                          <a:uLnTx/>
                          <a:uFillTx/>
                          <a:latin typeface="+mn-lt"/>
                          <a:ea typeface="+mn-ea"/>
                          <a:cs typeface="+mn-cs"/>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3A20A0"/>
                          </a:solidFill>
                          <a:effectLst/>
                          <a:uLnTx/>
                          <a:uFillTx/>
                          <a:latin typeface="Calibri" panose="020F0502020204030204"/>
                          <a:ea typeface="+mn-ea"/>
                          <a:cs typeface="+mn-cs"/>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3A20A0"/>
                          </a:solidFill>
                          <a:effectLst/>
                          <a:uLnTx/>
                          <a:uFillTx/>
                          <a:latin typeface="Calibri" panose="020F0502020204030204"/>
                          <a:ea typeface="+mn-ea"/>
                          <a:cs typeface="+mn-cs"/>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3A20A0"/>
                          </a:solidFill>
                          <a:effectLst/>
                          <a:uLnTx/>
                          <a:uFillTx/>
                          <a:latin typeface="Calibri" panose="020F0502020204030204"/>
                          <a:ea typeface="+mn-ea"/>
                          <a:cs typeface="+mn-cs"/>
                        </a:rPr>
                        <a:t>✔</a:t>
                      </a:r>
                    </a:p>
                  </a:txBody>
                  <a:tcPr anchor="ctr"/>
                </a:tc>
                <a:extLst>
                  <a:ext uri="{0D108BD9-81ED-4DB2-BD59-A6C34878D82A}">
                    <a16:rowId xmlns:a16="http://schemas.microsoft.com/office/drawing/2014/main" val="1567709014"/>
                  </a:ext>
                </a:extLst>
              </a:tr>
            </a:tbl>
          </a:graphicData>
        </a:graphic>
      </p:graphicFrame>
      <p:sp>
        <p:nvSpPr>
          <p:cNvPr id="5" name="Title 1">
            <a:extLst>
              <a:ext uri="{FF2B5EF4-FFF2-40B4-BE49-F238E27FC236}">
                <a16:creationId xmlns:a16="http://schemas.microsoft.com/office/drawing/2014/main" id="{4C515CD4-85BE-4162-B66E-67982D5E79E3}"/>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supported for all sub-systems</a:t>
            </a:r>
          </a:p>
        </p:txBody>
      </p:sp>
      <p:sp>
        <p:nvSpPr>
          <p:cNvPr id="7" name="TextBox 6">
            <a:extLst>
              <a:ext uri="{FF2B5EF4-FFF2-40B4-BE49-F238E27FC236}">
                <a16:creationId xmlns:a16="http://schemas.microsoft.com/office/drawing/2014/main" id="{5009DB68-38F5-444E-B757-6CCCB782450D}"/>
              </a:ext>
            </a:extLst>
          </p:cNvPr>
          <p:cNvSpPr txBox="1"/>
          <p:nvPr/>
        </p:nvSpPr>
        <p:spPr>
          <a:xfrm>
            <a:off x="709724" y="5312534"/>
            <a:ext cx="8979877" cy="461665"/>
          </a:xfrm>
          <a:prstGeom prst="rect">
            <a:avLst/>
          </a:prstGeom>
          <a:noFill/>
        </p:spPr>
        <p:txBody>
          <a:bodyPr wrap="square">
            <a:spAutoFit/>
          </a:bodyPr>
          <a:lstStyle/>
          <a:p>
            <a:r>
              <a:rPr lang="en-US" sz="2400"/>
              <a:t>Custom Communication  ·  Virtual Visits  ·  Notifications and Marketing</a:t>
            </a:r>
          </a:p>
        </p:txBody>
      </p:sp>
    </p:spTree>
    <p:extLst>
      <p:ext uri="{BB962C8B-B14F-4D97-AF65-F5344CB8AC3E}">
        <p14:creationId xmlns:p14="http://schemas.microsoft.com/office/powerpoint/2010/main" val="816997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6AB96C-8DBF-48E3-BE3D-DEFD00BE51B3}"/>
              </a:ext>
            </a:extLst>
          </p:cNvPr>
          <p:cNvSpPr>
            <a:spLocks noGrp="1"/>
          </p:cNvSpPr>
          <p:nvPr>
            <p:ph type="title"/>
          </p:nvPr>
        </p:nvSpPr>
        <p:spPr/>
        <p:txBody>
          <a:bodyPr/>
          <a:lstStyle/>
          <a:p>
            <a:r>
              <a:rPr lang="en-US"/>
              <a:t>Digging into notifications </a:t>
            </a:r>
          </a:p>
        </p:txBody>
      </p:sp>
      <p:sp>
        <p:nvSpPr>
          <p:cNvPr id="8" name="Text Placeholder 7">
            <a:extLst>
              <a:ext uri="{FF2B5EF4-FFF2-40B4-BE49-F238E27FC236}">
                <a16:creationId xmlns:a16="http://schemas.microsoft.com/office/drawing/2014/main" id="{DBB530CE-1FAE-4F06-8294-DC698FFDF5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01256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0F5CA-CCF9-4B13-8AD5-266205A528F9}"/>
              </a:ext>
            </a:extLst>
          </p:cNvPr>
          <p:cNvSpPr>
            <a:spLocks noGrp="1"/>
          </p:cNvSpPr>
          <p:nvPr>
            <p:ph type="title"/>
          </p:nvPr>
        </p:nvSpPr>
        <p:spPr/>
        <p:txBody>
          <a:bodyPr/>
          <a:lstStyle/>
          <a:p>
            <a:r>
              <a:rPr lang="en-US"/>
              <a:t>Notifications with Azure Functions</a:t>
            </a:r>
          </a:p>
        </p:txBody>
      </p:sp>
      <p:pic>
        <p:nvPicPr>
          <p:cNvPr id="4" name="Graphic 3" descr="Call center with solid fill">
            <a:extLst>
              <a:ext uri="{FF2B5EF4-FFF2-40B4-BE49-F238E27FC236}">
                <a16:creationId xmlns:a16="http://schemas.microsoft.com/office/drawing/2014/main" id="{A062BE4A-CA46-47A3-BFDB-51A9BC204F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33923" y="3576000"/>
            <a:ext cx="1652718" cy="1652718"/>
          </a:xfrm>
          <a:prstGeom prst="rect">
            <a:avLst/>
          </a:prstGeom>
        </p:spPr>
      </p:pic>
      <p:pic>
        <p:nvPicPr>
          <p:cNvPr id="6" name="Graphic 5" descr="Bank with solid fill">
            <a:extLst>
              <a:ext uri="{FF2B5EF4-FFF2-40B4-BE49-F238E27FC236}">
                <a16:creationId xmlns:a16="http://schemas.microsoft.com/office/drawing/2014/main" id="{3CD7274A-28DD-47AD-AAD9-6BA8ABB96D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5710" y="1554337"/>
            <a:ext cx="1224468" cy="1224468"/>
          </a:xfrm>
          <a:prstGeom prst="rect">
            <a:avLst/>
          </a:prstGeom>
        </p:spPr>
      </p:pic>
      <p:pic>
        <p:nvPicPr>
          <p:cNvPr id="10" name="Graphic 9" descr="Robot with solid fill">
            <a:extLst>
              <a:ext uri="{FF2B5EF4-FFF2-40B4-BE49-F238E27FC236}">
                <a16:creationId xmlns:a16="http://schemas.microsoft.com/office/drawing/2014/main" id="{47421E10-D116-43B8-9AFA-7FF487942B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3059" y="3011284"/>
            <a:ext cx="914400" cy="914400"/>
          </a:xfrm>
          <a:prstGeom prst="rect">
            <a:avLst/>
          </a:prstGeom>
        </p:spPr>
      </p:pic>
      <p:sp>
        <p:nvSpPr>
          <p:cNvPr id="11" name="TextBox 10">
            <a:extLst>
              <a:ext uri="{FF2B5EF4-FFF2-40B4-BE49-F238E27FC236}">
                <a16:creationId xmlns:a16="http://schemas.microsoft.com/office/drawing/2014/main" id="{D1053FFB-777E-496C-BB85-7BD70615074C}"/>
              </a:ext>
            </a:extLst>
          </p:cNvPr>
          <p:cNvSpPr txBox="1"/>
          <p:nvPr/>
        </p:nvSpPr>
        <p:spPr>
          <a:xfrm>
            <a:off x="1557459" y="3283818"/>
            <a:ext cx="1302408" cy="369332"/>
          </a:xfrm>
          <a:prstGeom prst="rect">
            <a:avLst/>
          </a:prstGeom>
          <a:noFill/>
        </p:spPr>
        <p:txBody>
          <a:bodyPr wrap="none" rtlCol="0">
            <a:spAutoFit/>
          </a:bodyPr>
          <a:lstStyle/>
          <a:p>
            <a:r>
              <a:rPr lang="en-US"/>
              <a:t>Automation</a:t>
            </a:r>
          </a:p>
        </p:txBody>
      </p:sp>
      <p:sp>
        <p:nvSpPr>
          <p:cNvPr id="13" name="TextBox 12">
            <a:extLst>
              <a:ext uri="{FF2B5EF4-FFF2-40B4-BE49-F238E27FC236}">
                <a16:creationId xmlns:a16="http://schemas.microsoft.com/office/drawing/2014/main" id="{175AE521-CDA8-41A3-8E21-3603594B0D5C}"/>
              </a:ext>
            </a:extLst>
          </p:cNvPr>
          <p:cNvSpPr txBox="1"/>
          <p:nvPr/>
        </p:nvSpPr>
        <p:spPr>
          <a:xfrm>
            <a:off x="1570454" y="4311423"/>
            <a:ext cx="948208" cy="369332"/>
          </a:xfrm>
          <a:prstGeom prst="rect">
            <a:avLst/>
          </a:prstGeom>
          <a:noFill/>
        </p:spPr>
        <p:txBody>
          <a:bodyPr wrap="none" rtlCol="0">
            <a:spAutoFit/>
          </a:bodyPr>
          <a:lstStyle/>
          <a:p>
            <a:r>
              <a:rPr lang="en-US"/>
              <a:t>Services</a:t>
            </a:r>
          </a:p>
        </p:txBody>
      </p:sp>
      <p:sp>
        <p:nvSpPr>
          <p:cNvPr id="15" name="TextBox 14">
            <a:extLst>
              <a:ext uri="{FF2B5EF4-FFF2-40B4-BE49-F238E27FC236}">
                <a16:creationId xmlns:a16="http://schemas.microsoft.com/office/drawing/2014/main" id="{9EE88048-BC4B-42C8-9531-CBE8132BE56A}"/>
              </a:ext>
            </a:extLst>
          </p:cNvPr>
          <p:cNvSpPr txBox="1"/>
          <p:nvPr/>
        </p:nvSpPr>
        <p:spPr>
          <a:xfrm>
            <a:off x="1565265" y="5228718"/>
            <a:ext cx="1198533" cy="369332"/>
          </a:xfrm>
          <a:prstGeom prst="rect">
            <a:avLst/>
          </a:prstGeom>
          <a:noFill/>
        </p:spPr>
        <p:txBody>
          <a:bodyPr wrap="none" rtlCol="0">
            <a:spAutoFit/>
          </a:bodyPr>
          <a:lstStyle/>
          <a:p>
            <a:r>
              <a:rPr lang="en-US"/>
              <a:t>Employees</a:t>
            </a:r>
          </a:p>
        </p:txBody>
      </p:sp>
      <p:pic>
        <p:nvPicPr>
          <p:cNvPr id="17" name="Graphic 16" descr="Group outline">
            <a:extLst>
              <a:ext uri="{FF2B5EF4-FFF2-40B4-BE49-F238E27FC236}">
                <a16:creationId xmlns:a16="http://schemas.microsoft.com/office/drawing/2014/main" id="{93FB6726-5899-4E6A-B3CE-C9B6C73D05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4986" y="4953289"/>
            <a:ext cx="914400" cy="914400"/>
          </a:xfrm>
          <a:prstGeom prst="rect">
            <a:avLst/>
          </a:prstGeom>
        </p:spPr>
      </p:pic>
      <p:pic>
        <p:nvPicPr>
          <p:cNvPr id="21" name="Graphic 20" descr="Server with solid fill">
            <a:extLst>
              <a:ext uri="{FF2B5EF4-FFF2-40B4-BE49-F238E27FC236}">
                <a16:creationId xmlns:a16="http://schemas.microsoft.com/office/drawing/2014/main" id="{DFF02297-A98C-4D8A-8B98-76C5B36BC0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3059" y="4038889"/>
            <a:ext cx="914400" cy="914400"/>
          </a:xfrm>
          <a:prstGeom prst="rect">
            <a:avLst/>
          </a:prstGeom>
        </p:spPr>
      </p:pic>
      <p:sp>
        <p:nvSpPr>
          <p:cNvPr id="22" name="TextBox 21">
            <a:extLst>
              <a:ext uri="{FF2B5EF4-FFF2-40B4-BE49-F238E27FC236}">
                <a16:creationId xmlns:a16="http://schemas.microsoft.com/office/drawing/2014/main" id="{A519E222-F22F-43A2-87A6-5F0F77D8EDB3}"/>
              </a:ext>
            </a:extLst>
          </p:cNvPr>
          <p:cNvSpPr txBox="1"/>
          <p:nvPr/>
        </p:nvSpPr>
        <p:spPr>
          <a:xfrm>
            <a:off x="1629775" y="1915382"/>
            <a:ext cx="3386055" cy="646331"/>
          </a:xfrm>
          <a:prstGeom prst="rect">
            <a:avLst/>
          </a:prstGeom>
          <a:noFill/>
        </p:spPr>
        <p:txBody>
          <a:bodyPr wrap="none" rtlCol="0">
            <a:spAutoFit/>
          </a:bodyPr>
          <a:lstStyle/>
          <a:p>
            <a:r>
              <a:rPr lang="en-US"/>
              <a:t>Organization</a:t>
            </a:r>
          </a:p>
          <a:p>
            <a:r>
              <a:rPr lang="en-US" i="1"/>
              <a:t>Single or multi-tenant applications</a:t>
            </a:r>
          </a:p>
        </p:txBody>
      </p:sp>
      <p:sp>
        <p:nvSpPr>
          <p:cNvPr id="25" name="TextBox 24">
            <a:extLst>
              <a:ext uri="{FF2B5EF4-FFF2-40B4-BE49-F238E27FC236}">
                <a16:creationId xmlns:a16="http://schemas.microsoft.com/office/drawing/2014/main" id="{7DEBA64A-18FF-4360-AF74-94832B6DF9BF}"/>
              </a:ext>
            </a:extLst>
          </p:cNvPr>
          <p:cNvSpPr txBox="1"/>
          <p:nvPr/>
        </p:nvSpPr>
        <p:spPr>
          <a:xfrm>
            <a:off x="9050425" y="5228718"/>
            <a:ext cx="2213491" cy="369332"/>
          </a:xfrm>
          <a:prstGeom prst="rect">
            <a:avLst/>
          </a:prstGeom>
          <a:noFill/>
        </p:spPr>
        <p:txBody>
          <a:bodyPr wrap="none" rtlCol="0">
            <a:spAutoFit/>
          </a:bodyPr>
          <a:lstStyle/>
          <a:p>
            <a:r>
              <a:rPr lang="en-US"/>
              <a:t>Notification Recipient</a:t>
            </a:r>
          </a:p>
        </p:txBody>
      </p:sp>
      <p:pic>
        <p:nvPicPr>
          <p:cNvPr id="27" name="Picture 26">
            <a:extLst>
              <a:ext uri="{FF2B5EF4-FFF2-40B4-BE49-F238E27FC236}">
                <a16:creationId xmlns:a16="http://schemas.microsoft.com/office/drawing/2014/main" id="{8D8062D8-398F-400A-852D-C728B520063F}"/>
              </a:ext>
            </a:extLst>
          </p:cNvPr>
          <p:cNvPicPr>
            <a:picLocks noChangeAspect="1"/>
          </p:cNvPicPr>
          <p:nvPr/>
        </p:nvPicPr>
        <p:blipFill>
          <a:blip r:embed="rId13"/>
          <a:stretch>
            <a:fillRect/>
          </a:stretch>
        </p:blipFill>
        <p:spPr>
          <a:xfrm>
            <a:off x="4037485" y="3966977"/>
            <a:ext cx="1213220" cy="1099754"/>
          </a:xfrm>
          <a:prstGeom prst="rect">
            <a:avLst/>
          </a:prstGeom>
        </p:spPr>
      </p:pic>
      <p:sp>
        <p:nvSpPr>
          <p:cNvPr id="28" name="TextBox 27">
            <a:extLst>
              <a:ext uri="{FF2B5EF4-FFF2-40B4-BE49-F238E27FC236}">
                <a16:creationId xmlns:a16="http://schemas.microsoft.com/office/drawing/2014/main" id="{F35B5584-0FB8-40D8-BE31-61112A18325B}"/>
              </a:ext>
            </a:extLst>
          </p:cNvPr>
          <p:cNvSpPr txBox="1"/>
          <p:nvPr/>
        </p:nvSpPr>
        <p:spPr>
          <a:xfrm>
            <a:off x="3853431" y="5160450"/>
            <a:ext cx="1595950" cy="369332"/>
          </a:xfrm>
          <a:prstGeom prst="rect">
            <a:avLst/>
          </a:prstGeom>
          <a:noFill/>
        </p:spPr>
        <p:txBody>
          <a:bodyPr wrap="none" rtlCol="0">
            <a:spAutoFit/>
          </a:bodyPr>
          <a:lstStyle/>
          <a:p>
            <a:r>
              <a:rPr lang="en-US"/>
              <a:t>Azure Function</a:t>
            </a:r>
          </a:p>
        </p:txBody>
      </p:sp>
      <p:pic>
        <p:nvPicPr>
          <p:cNvPr id="33" name="Picture 32" descr="A picture containing computer, clock&#10;&#10;Description automatically generated">
            <a:extLst>
              <a:ext uri="{FF2B5EF4-FFF2-40B4-BE49-F238E27FC236}">
                <a16:creationId xmlns:a16="http://schemas.microsoft.com/office/drawing/2014/main" id="{65F6F1C7-639A-4C4E-9C1B-DF0C4846A4E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65249" y="3653150"/>
            <a:ext cx="1652719" cy="1652719"/>
          </a:xfrm>
          <a:prstGeom prst="rect">
            <a:avLst/>
          </a:prstGeom>
        </p:spPr>
      </p:pic>
      <p:sp>
        <p:nvSpPr>
          <p:cNvPr id="34" name="Arrow: Right 33">
            <a:extLst>
              <a:ext uri="{FF2B5EF4-FFF2-40B4-BE49-F238E27FC236}">
                <a16:creationId xmlns:a16="http://schemas.microsoft.com/office/drawing/2014/main" id="{22570AA4-D122-4770-B1C1-C1D6F8B635E7}"/>
              </a:ext>
            </a:extLst>
          </p:cNvPr>
          <p:cNvSpPr/>
          <p:nvPr/>
        </p:nvSpPr>
        <p:spPr>
          <a:xfrm rot="1331171">
            <a:off x="2895491" y="3414533"/>
            <a:ext cx="687800" cy="3693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A6FA5245-5B20-4331-BD8B-E09C6E5A97FA}"/>
              </a:ext>
            </a:extLst>
          </p:cNvPr>
          <p:cNvSpPr/>
          <p:nvPr/>
        </p:nvSpPr>
        <p:spPr>
          <a:xfrm>
            <a:off x="2895491" y="4311423"/>
            <a:ext cx="687800" cy="3693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44009F34-7B24-4944-BC31-DCB5CF38B125}"/>
              </a:ext>
            </a:extLst>
          </p:cNvPr>
          <p:cNvSpPr/>
          <p:nvPr/>
        </p:nvSpPr>
        <p:spPr>
          <a:xfrm rot="20058284">
            <a:off x="2927941" y="5222972"/>
            <a:ext cx="687800" cy="3693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A3F20339-6A1D-4C58-8DDA-E33F70BEDF64}"/>
              </a:ext>
            </a:extLst>
          </p:cNvPr>
          <p:cNvSpPr/>
          <p:nvPr/>
        </p:nvSpPr>
        <p:spPr>
          <a:xfrm>
            <a:off x="5450717" y="4334736"/>
            <a:ext cx="687800" cy="3693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3934F65-2A44-4EAB-BC22-E78A717C15F5}"/>
              </a:ext>
            </a:extLst>
          </p:cNvPr>
          <p:cNvSpPr txBox="1"/>
          <p:nvPr/>
        </p:nvSpPr>
        <p:spPr>
          <a:xfrm>
            <a:off x="5829915" y="5055785"/>
            <a:ext cx="2489464" cy="646331"/>
          </a:xfrm>
          <a:prstGeom prst="rect">
            <a:avLst/>
          </a:prstGeom>
          <a:noFill/>
        </p:spPr>
        <p:txBody>
          <a:bodyPr wrap="none" rtlCol="0">
            <a:spAutoFit/>
          </a:bodyPr>
          <a:lstStyle/>
          <a:p>
            <a:pPr algn="ctr"/>
            <a:r>
              <a:rPr lang="en-US"/>
              <a:t>Azure </a:t>
            </a:r>
          </a:p>
          <a:p>
            <a:pPr algn="ctr"/>
            <a:r>
              <a:rPr lang="en-US"/>
              <a:t>Communication Services</a:t>
            </a:r>
          </a:p>
        </p:txBody>
      </p:sp>
      <p:sp>
        <p:nvSpPr>
          <p:cNvPr id="40" name="Arrow: Right 39">
            <a:extLst>
              <a:ext uri="{FF2B5EF4-FFF2-40B4-BE49-F238E27FC236}">
                <a16:creationId xmlns:a16="http://schemas.microsoft.com/office/drawing/2014/main" id="{81365A9D-9665-4FBE-815F-9214ABE547D3}"/>
              </a:ext>
            </a:extLst>
          </p:cNvPr>
          <p:cNvSpPr/>
          <p:nvPr/>
        </p:nvSpPr>
        <p:spPr>
          <a:xfrm>
            <a:off x="8201178" y="4332188"/>
            <a:ext cx="687800" cy="3693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802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28F0C-7A2C-4866-8BD1-68AB705D35E5}"/>
              </a:ext>
            </a:extLst>
          </p:cNvPr>
          <p:cNvSpPr>
            <a:spLocks noGrp="1"/>
          </p:cNvSpPr>
          <p:nvPr>
            <p:ph type="title"/>
          </p:nvPr>
        </p:nvSpPr>
        <p:spPr/>
        <p:txBody>
          <a:bodyPr/>
          <a:lstStyle/>
          <a:p>
            <a:r>
              <a:rPr lang="en-US"/>
              <a:t>Azure Functions</a:t>
            </a:r>
          </a:p>
        </p:txBody>
      </p:sp>
      <p:sp>
        <p:nvSpPr>
          <p:cNvPr id="3" name="Content Placeholder 2">
            <a:extLst>
              <a:ext uri="{FF2B5EF4-FFF2-40B4-BE49-F238E27FC236}">
                <a16:creationId xmlns:a16="http://schemas.microsoft.com/office/drawing/2014/main" id="{9C2CAAF9-7936-4D2E-9572-445460BEDEA5}"/>
              </a:ext>
            </a:extLst>
          </p:cNvPr>
          <p:cNvSpPr>
            <a:spLocks noGrp="1"/>
          </p:cNvSpPr>
          <p:nvPr>
            <p:ph idx="1"/>
          </p:nvPr>
        </p:nvSpPr>
        <p:spPr>
          <a:xfrm>
            <a:off x="838200" y="1825625"/>
            <a:ext cx="7703127" cy="4351338"/>
          </a:xfrm>
        </p:spPr>
        <p:txBody>
          <a:bodyPr/>
          <a:lstStyle/>
          <a:p>
            <a:r>
              <a:rPr lang="en-US"/>
              <a:t>Serverless computing with less code</a:t>
            </a:r>
          </a:p>
          <a:p>
            <a:endParaRPr lang="en-US"/>
          </a:p>
          <a:p>
            <a:r>
              <a:rPr lang="en-US"/>
              <a:t>Easy to trigger functions from other applications via REST or Power Platform automation</a:t>
            </a:r>
          </a:p>
          <a:p>
            <a:endParaRPr lang="en-US"/>
          </a:p>
          <a:p>
            <a:r>
              <a:rPr lang="en-US"/>
              <a:t>Write functions natively in C# (and virtually any other language)</a:t>
            </a:r>
          </a:p>
          <a:p>
            <a:endParaRPr lang="en-US"/>
          </a:p>
        </p:txBody>
      </p:sp>
      <p:pic>
        <p:nvPicPr>
          <p:cNvPr id="5" name="Picture 4">
            <a:extLst>
              <a:ext uri="{FF2B5EF4-FFF2-40B4-BE49-F238E27FC236}">
                <a16:creationId xmlns:a16="http://schemas.microsoft.com/office/drawing/2014/main" id="{A6252456-CCF0-4B37-9191-9E78813BABD4}"/>
              </a:ext>
            </a:extLst>
          </p:cNvPr>
          <p:cNvPicPr>
            <a:picLocks noChangeAspect="1"/>
          </p:cNvPicPr>
          <p:nvPr/>
        </p:nvPicPr>
        <p:blipFill>
          <a:blip r:embed="rId2"/>
          <a:stretch>
            <a:fillRect/>
          </a:stretch>
        </p:blipFill>
        <p:spPr>
          <a:xfrm>
            <a:off x="9000556" y="2312261"/>
            <a:ext cx="2463913" cy="2233477"/>
          </a:xfrm>
          <a:prstGeom prst="rect">
            <a:avLst/>
          </a:prstGeom>
        </p:spPr>
      </p:pic>
    </p:spTree>
    <p:extLst>
      <p:ext uri="{BB962C8B-B14F-4D97-AF65-F5344CB8AC3E}">
        <p14:creationId xmlns:p14="http://schemas.microsoft.com/office/powerpoint/2010/main" val="2416158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17F2-F51E-4BBA-8712-B48366C81975}"/>
              </a:ext>
            </a:extLst>
          </p:cNvPr>
          <p:cNvSpPr>
            <a:spLocks noGrp="1"/>
          </p:cNvSpPr>
          <p:nvPr>
            <p:ph type="title"/>
          </p:nvPr>
        </p:nvSpPr>
        <p:spPr/>
        <p:txBody>
          <a:bodyPr/>
          <a:lstStyle/>
          <a:p>
            <a:r>
              <a:rPr lang="en-US"/>
              <a:t>What does our function do?</a:t>
            </a:r>
          </a:p>
        </p:txBody>
      </p:sp>
      <p:sp>
        <p:nvSpPr>
          <p:cNvPr id="3" name="Content Placeholder 2">
            <a:extLst>
              <a:ext uri="{FF2B5EF4-FFF2-40B4-BE49-F238E27FC236}">
                <a16:creationId xmlns:a16="http://schemas.microsoft.com/office/drawing/2014/main" id="{1B6FB845-1C88-4235-BBA5-593C0BA4C0DB}"/>
              </a:ext>
            </a:extLst>
          </p:cNvPr>
          <p:cNvSpPr>
            <a:spLocks noGrp="1"/>
          </p:cNvSpPr>
          <p:nvPr>
            <p:ph idx="1"/>
          </p:nvPr>
        </p:nvSpPr>
        <p:spPr/>
        <p:txBody>
          <a:bodyPr/>
          <a:lstStyle/>
          <a:p>
            <a:pPr marL="0" indent="0">
              <a:buNone/>
            </a:pPr>
            <a:r>
              <a:rPr lang="en-US"/>
              <a:t>Input:</a:t>
            </a:r>
          </a:p>
          <a:p>
            <a:r>
              <a:rPr lang="en-US"/>
              <a:t>Source Phone Number</a:t>
            </a:r>
          </a:p>
          <a:p>
            <a:r>
              <a:rPr lang="en-US"/>
              <a:t>Destination Phone Number</a:t>
            </a:r>
          </a:p>
          <a:p>
            <a:endParaRPr lang="en-US"/>
          </a:p>
          <a:p>
            <a:pPr marL="0" indent="0">
              <a:buNone/>
            </a:pPr>
            <a:r>
              <a:rPr lang="en-US"/>
              <a:t>Action:</a:t>
            </a:r>
          </a:p>
          <a:p>
            <a:r>
              <a:rPr lang="en-US"/>
              <a:t>Sends an SMS message to the number</a:t>
            </a:r>
          </a:p>
          <a:p>
            <a:r>
              <a:rPr lang="en-US"/>
              <a:t>Calls the number and plays an audio file</a:t>
            </a:r>
          </a:p>
        </p:txBody>
      </p:sp>
    </p:spTree>
    <p:extLst>
      <p:ext uri="{BB962C8B-B14F-4D97-AF65-F5344CB8AC3E}">
        <p14:creationId xmlns:p14="http://schemas.microsoft.com/office/powerpoint/2010/main" val="185465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a:t>
            </a:r>
          </a:p>
        </p:txBody>
      </p:sp>
      <p:pic>
        <p:nvPicPr>
          <p:cNvPr id="2" name="Graphic 1">
            <a:extLst>
              <a:ext uri="{FF2B5EF4-FFF2-40B4-BE49-F238E27FC236}">
                <a16:creationId xmlns:a16="http://schemas.microsoft.com/office/drawing/2014/main" id="{A90BDE09-6E58-444E-AFDD-30DCD094C3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60516" y="3592286"/>
            <a:ext cx="2400433" cy="2750165"/>
          </a:xfrm>
          <a:prstGeom prst="rect">
            <a:avLst/>
          </a:prstGeom>
        </p:spPr>
      </p:pic>
      <p:sp>
        <p:nvSpPr>
          <p:cNvPr id="6" name="Text Placeholder 5">
            <a:extLst>
              <a:ext uri="{FF2B5EF4-FFF2-40B4-BE49-F238E27FC236}">
                <a16:creationId xmlns:a16="http://schemas.microsoft.com/office/drawing/2014/main" id="{12201C5B-3063-4AF3-98D7-5FEB0E735A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21986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a:t>Enhance your .NET apps with Azure Communication Services</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a:t>Chris Palmer</a:t>
            </a:r>
          </a:p>
          <a:p>
            <a:r>
              <a:rPr lang="en-US"/>
              <a:t>Mary Anne Noskowski</a:t>
            </a:r>
          </a:p>
        </p:txBody>
      </p:sp>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3841C-7160-4523-AF38-1986A0A81445}"/>
              </a:ext>
            </a:extLst>
          </p:cNvPr>
          <p:cNvSpPr>
            <a:spLocks noGrp="1"/>
          </p:cNvSpPr>
          <p:nvPr>
            <p:ph type="title"/>
          </p:nvPr>
        </p:nvSpPr>
        <p:spPr/>
        <p:txBody>
          <a:bodyPr/>
          <a:lstStyle/>
          <a:p>
            <a:r>
              <a:rPr lang="en-US"/>
              <a:t>Trigger</a:t>
            </a:r>
          </a:p>
        </p:txBody>
      </p:sp>
      <p:pic>
        <p:nvPicPr>
          <p:cNvPr id="3" name="Picture 2">
            <a:extLst>
              <a:ext uri="{FF2B5EF4-FFF2-40B4-BE49-F238E27FC236}">
                <a16:creationId xmlns:a16="http://schemas.microsoft.com/office/drawing/2014/main" id="{52F5784D-513F-493E-B6FE-FC9C217A3B2C}"/>
              </a:ext>
            </a:extLst>
          </p:cNvPr>
          <p:cNvPicPr>
            <a:picLocks noChangeAspect="1"/>
          </p:cNvPicPr>
          <p:nvPr/>
        </p:nvPicPr>
        <p:blipFill>
          <a:blip r:embed="rId2"/>
          <a:stretch>
            <a:fillRect/>
          </a:stretch>
        </p:blipFill>
        <p:spPr>
          <a:xfrm>
            <a:off x="4242301" y="1019175"/>
            <a:ext cx="6539373" cy="5314950"/>
          </a:xfrm>
          <a:prstGeom prst="rect">
            <a:avLst/>
          </a:prstGeom>
        </p:spPr>
      </p:pic>
    </p:spTree>
    <p:extLst>
      <p:ext uri="{BB962C8B-B14F-4D97-AF65-F5344CB8AC3E}">
        <p14:creationId xmlns:p14="http://schemas.microsoft.com/office/powerpoint/2010/main" val="3869936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3841C-7160-4523-AF38-1986A0A81445}"/>
              </a:ext>
            </a:extLst>
          </p:cNvPr>
          <p:cNvSpPr>
            <a:spLocks noGrp="1"/>
          </p:cNvSpPr>
          <p:nvPr>
            <p:ph type="title"/>
          </p:nvPr>
        </p:nvSpPr>
        <p:spPr/>
        <p:txBody>
          <a:bodyPr/>
          <a:lstStyle/>
          <a:p>
            <a:r>
              <a:rPr lang="en-US"/>
              <a:t>Send SMS</a:t>
            </a:r>
          </a:p>
        </p:txBody>
      </p:sp>
      <p:pic>
        <p:nvPicPr>
          <p:cNvPr id="8" name="Picture 7">
            <a:extLst>
              <a:ext uri="{FF2B5EF4-FFF2-40B4-BE49-F238E27FC236}">
                <a16:creationId xmlns:a16="http://schemas.microsoft.com/office/drawing/2014/main" id="{22DD626B-E912-4E0A-B7A4-1012C9FB26D9}"/>
              </a:ext>
            </a:extLst>
          </p:cNvPr>
          <p:cNvPicPr>
            <a:picLocks noChangeAspect="1"/>
          </p:cNvPicPr>
          <p:nvPr/>
        </p:nvPicPr>
        <p:blipFill>
          <a:blip r:embed="rId2"/>
          <a:stretch>
            <a:fillRect/>
          </a:stretch>
        </p:blipFill>
        <p:spPr>
          <a:xfrm>
            <a:off x="990601" y="2429002"/>
            <a:ext cx="7097874" cy="3447923"/>
          </a:xfrm>
          <a:prstGeom prst="rect">
            <a:avLst/>
          </a:prstGeom>
        </p:spPr>
      </p:pic>
    </p:spTree>
    <p:extLst>
      <p:ext uri="{BB962C8B-B14F-4D97-AF65-F5344CB8AC3E}">
        <p14:creationId xmlns:p14="http://schemas.microsoft.com/office/powerpoint/2010/main" val="4038331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DD3E4-F1FF-48DD-B900-C54FAFA52F5D}"/>
              </a:ext>
            </a:extLst>
          </p:cNvPr>
          <p:cNvSpPr>
            <a:spLocks noGrp="1"/>
          </p:cNvSpPr>
          <p:nvPr>
            <p:ph type="title"/>
          </p:nvPr>
        </p:nvSpPr>
        <p:spPr/>
        <p:txBody>
          <a:bodyPr/>
          <a:lstStyle/>
          <a:p>
            <a:r>
              <a:rPr lang="en-US"/>
              <a:t>Create Call </a:t>
            </a:r>
          </a:p>
        </p:txBody>
      </p:sp>
      <p:pic>
        <p:nvPicPr>
          <p:cNvPr id="5" name="Picture 4">
            <a:extLst>
              <a:ext uri="{FF2B5EF4-FFF2-40B4-BE49-F238E27FC236}">
                <a16:creationId xmlns:a16="http://schemas.microsoft.com/office/drawing/2014/main" id="{07F792DD-6218-44AD-AB92-55A075E83D35}"/>
              </a:ext>
            </a:extLst>
          </p:cNvPr>
          <p:cNvPicPr>
            <a:picLocks noChangeAspect="1"/>
          </p:cNvPicPr>
          <p:nvPr/>
        </p:nvPicPr>
        <p:blipFill>
          <a:blip r:embed="rId2"/>
          <a:stretch>
            <a:fillRect/>
          </a:stretch>
        </p:blipFill>
        <p:spPr>
          <a:xfrm>
            <a:off x="1019175" y="1462264"/>
            <a:ext cx="9144000" cy="5030611"/>
          </a:xfrm>
          <a:prstGeom prst="rect">
            <a:avLst/>
          </a:prstGeom>
        </p:spPr>
      </p:pic>
    </p:spTree>
    <p:extLst>
      <p:ext uri="{BB962C8B-B14F-4D97-AF65-F5344CB8AC3E}">
        <p14:creationId xmlns:p14="http://schemas.microsoft.com/office/powerpoint/2010/main" val="2104828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B8768-6968-4666-B4A4-BDF6F628880F}"/>
              </a:ext>
            </a:extLst>
          </p:cNvPr>
          <p:cNvSpPr>
            <a:spLocks noGrp="1"/>
          </p:cNvSpPr>
          <p:nvPr>
            <p:ph type="title"/>
          </p:nvPr>
        </p:nvSpPr>
        <p:spPr/>
        <p:txBody>
          <a:bodyPr/>
          <a:lstStyle/>
          <a:p>
            <a:r>
              <a:rPr lang="en-US"/>
              <a:t>Play Audio</a:t>
            </a:r>
          </a:p>
        </p:txBody>
      </p:sp>
      <p:pic>
        <p:nvPicPr>
          <p:cNvPr id="5" name="Picture 4">
            <a:extLst>
              <a:ext uri="{FF2B5EF4-FFF2-40B4-BE49-F238E27FC236}">
                <a16:creationId xmlns:a16="http://schemas.microsoft.com/office/drawing/2014/main" id="{44829B34-C665-4764-8955-204E254BEBB2}"/>
              </a:ext>
            </a:extLst>
          </p:cNvPr>
          <p:cNvPicPr>
            <a:picLocks noChangeAspect="1"/>
          </p:cNvPicPr>
          <p:nvPr/>
        </p:nvPicPr>
        <p:blipFill>
          <a:blip r:embed="rId2"/>
          <a:stretch>
            <a:fillRect/>
          </a:stretch>
        </p:blipFill>
        <p:spPr>
          <a:xfrm>
            <a:off x="247650" y="2024062"/>
            <a:ext cx="11696700" cy="3686175"/>
          </a:xfrm>
          <a:prstGeom prst="rect">
            <a:avLst/>
          </a:prstGeom>
        </p:spPr>
      </p:pic>
    </p:spTree>
    <p:extLst>
      <p:ext uri="{BB962C8B-B14F-4D97-AF65-F5344CB8AC3E}">
        <p14:creationId xmlns:p14="http://schemas.microsoft.com/office/powerpoint/2010/main" val="546093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1539-68C7-4F8E-B16E-2FAE8601BC7B}"/>
              </a:ext>
            </a:extLst>
          </p:cNvPr>
          <p:cNvSpPr>
            <a:spLocks noGrp="1"/>
          </p:cNvSpPr>
          <p:nvPr>
            <p:ph type="title"/>
          </p:nvPr>
        </p:nvSpPr>
        <p:spPr/>
        <p:txBody>
          <a:bodyPr/>
          <a:lstStyle/>
          <a:p>
            <a:r>
              <a:rPr lang="en-US"/>
              <a:t>Handle call events</a:t>
            </a:r>
            <a:br>
              <a:rPr lang="en-US"/>
            </a:br>
            <a:r>
              <a:rPr lang="en-US" sz="2800"/>
              <a:t>(DMTF tones, disconnect)</a:t>
            </a:r>
            <a:endParaRPr lang="en-US"/>
          </a:p>
        </p:txBody>
      </p:sp>
      <p:pic>
        <p:nvPicPr>
          <p:cNvPr id="5" name="Picture 4">
            <a:extLst>
              <a:ext uri="{FF2B5EF4-FFF2-40B4-BE49-F238E27FC236}">
                <a16:creationId xmlns:a16="http://schemas.microsoft.com/office/drawing/2014/main" id="{783AB04A-6449-46A3-A2C8-3AFF83E90806}"/>
              </a:ext>
            </a:extLst>
          </p:cNvPr>
          <p:cNvPicPr>
            <a:picLocks noChangeAspect="1"/>
          </p:cNvPicPr>
          <p:nvPr/>
        </p:nvPicPr>
        <p:blipFill>
          <a:blip r:embed="rId2"/>
          <a:stretch>
            <a:fillRect/>
          </a:stretch>
        </p:blipFill>
        <p:spPr>
          <a:xfrm>
            <a:off x="1209675" y="1791430"/>
            <a:ext cx="9353550" cy="4537928"/>
          </a:xfrm>
          <a:prstGeom prst="rect">
            <a:avLst/>
          </a:prstGeom>
        </p:spPr>
      </p:pic>
    </p:spTree>
    <p:extLst>
      <p:ext uri="{BB962C8B-B14F-4D97-AF65-F5344CB8AC3E}">
        <p14:creationId xmlns:p14="http://schemas.microsoft.com/office/powerpoint/2010/main" val="3047428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F0E5B8-D4AC-4B95-B15D-80D38BBE372F}"/>
              </a:ext>
            </a:extLst>
          </p:cNvPr>
          <p:cNvSpPr txBox="1">
            <a:spLocks/>
          </p:cNvSpPr>
          <p:nvPr/>
        </p:nvSpPr>
        <p:spPr>
          <a:xfrm>
            <a:off x="838200" y="1054359"/>
            <a:ext cx="10515600" cy="636329"/>
          </a:xfrm>
          <a:prstGeom prst="rect">
            <a:avLst/>
          </a:prstGeom>
        </p:spPr>
        <p:txBody>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600">
                <a:solidFill>
                  <a:schemeClr val="tx1"/>
                </a:solidFill>
              </a:rPr>
              <a:t>Get started with Azure Communication Services</a:t>
            </a:r>
          </a:p>
        </p:txBody>
      </p:sp>
      <p:pic>
        <p:nvPicPr>
          <p:cNvPr id="5" name="Graphic 4">
            <a:extLst>
              <a:ext uri="{FF2B5EF4-FFF2-40B4-BE49-F238E27FC236}">
                <a16:creationId xmlns:a16="http://schemas.microsoft.com/office/drawing/2014/main" id="{37741EB3-0AF4-4637-996B-B093A7416D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40554" y="2611916"/>
            <a:ext cx="3712698" cy="3039317"/>
          </a:xfrm>
          <a:prstGeom prst="rect">
            <a:avLst/>
          </a:prstGeom>
        </p:spPr>
      </p:pic>
      <p:sp>
        <p:nvSpPr>
          <p:cNvPr id="6" name="TextBox 5">
            <a:extLst>
              <a:ext uri="{FF2B5EF4-FFF2-40B4-BE49-F238E27FC236}">
                <a16:creationId xmlns:a16="http://schemas.microsoft.com/office/drawing/2014/main" id="{13493CC3-BF51-4464-989D-FB906B624626}"/>
              </a:ext>
            </a:extLst>
          </p:cNvPr>
          <p:cNvSpPr txBox="1"/>
          <p:nvPr/>
        </p:nvSpPr>
        <p:spPr>
          <a:xfrm>
            <a:off x="838200" y="2796837"/>
            <a:ext cx="7412181" cy="2308324"/>
          </a:xfrm>
          <a:prstGeom prst="rect">
            <a:avLst/>
          </a:prstGeom>
          <a:noFill/>
        </p:spPr>
        <p:txBody>
          <a:bodyPr wrap="square" rtlCol="0">
            <a:spAutoFit/>
          </a:bodyPr>
          <a:lstStyle/>
          <a:p>
            <a:r>
              <a:rPr lang="en-US" sz="2400"/>
              <a:t>Find this exact sample at GitHub:</a:t>
            </a:r>
          </a:p>
          <a:p>
            <a:r>
              <a:rPr lang="en-US" sz="2400">
                <a:hlinkClick r:id="rId4">
                  <a:extLst>
                    <a:ext uri="{A12FA001-AC4F-418D-AE19-62706E023703}">
                      <ahyp:hlinkClr xmlns:ahyp="http://schemas.microsoft.com/office/drawing/2018/hyperlinkcolor" val="tx"/>
                    </a:ext>
                  </a:extLst>
                </a:hlinkClick>
              </a:rPr>
              <a:t>https://aka.ms/acs-net-2021</a:t>
            </a:r>
            <a:r>
              <a:rPr lang="en-US" sz="2400"/>
              <a:t> </a:t>
            </a:r>
          </a:p>
          <a:p>
            <a:endParaRPr lang="en-US" sz="2400"/>
          </a:p>
          <a:p>
            <a:endParaRPr lang="en-US" sz="2400"/>
          </a:p>
          <a:p>
            <a:r>
              <a:rPr lang="en-US" sz="2400"/>
              <a:t>Find other samples and learn more at:</a:t>
            </a:r>
          </a:p>
          <a:p>
            <a:r>
              <a:rPr lang="en-US" sz="2400">
                <a:hlinkClick r:id="rId5">
                  <a:extLst>
                    <a:ext uri="{A12FA001-AC4F-418D-AE19-62706E023703}">
                      <ahyp:hlinkClr xmlns:ahyp="http://schemas.microsoft.com/office/drawing/2018/hyperlinkcolor" val="tx"/>
                    </a:ext>
                  </a:extLst>
                </a:hlinkClick>
              </a:rPr>
              <a:t>http://aka.ms/acs</a:t>
            </a:r>
            <a:r>
              <a:rPr lang="en-US" sz="2400"/>
              <a:t> </a:t>
            </a:r>
          </a:p>
        </p:txBody>
      </p:sp>
    </p:spTree>
    <p:extLst>
      <p:ext uri="{BB962C8B-B14F-4D97-AF65-F5344CB8AC3E}">
        <p14:creationId xmlns:p14="http://schemas.microsoft.com/office/powerpoint/2010/main" val="1338005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0C69-820B-44A0-974C-31848968BA51}"/>
              </a:ext>
            </a:extLst>
          </p:cNvPr>
          <p:cNvSpPr>
            <a:spLocks noGrp="1"/>
          </p:cNvSpPr>
          <p:nvPr>
            <p:ph type="title"/>
          </p:nvPr>
        </p:nvSpPr>
        <p:spPr/>
        <p:txBody>
          <a:bodyPr/>
          <a:lstStyle/>
          <a:p>
            <a:r>
              <a:rPr lang="en-US"/>
              <a:t>Stand-by questions</a:t>
            </a:r>
          </a:p>
        </p:txBody>
      </p:sp>
      <p:sp>
        <p:nvSpPr>
          <p:cNvPr id="3" name="Content Placeholder 2">
            <a:extLst>
              <a:ext uri="{FF2B5EF4-FFF2-40B4-BE49-F238E27FC236}">
                <a16:creationId xmlns:a16="http://schemas.microsoft.com/office/drawing/2014/main" id="{882CB0AA-4CAD-4B03-AE8F-56E1315DAA60}"/>
              </a:ext>
            </a:extLst>
          </p:cNvPr>
          <p:cNvSpPr>
            <a:spLocks noGrp="1"/>
          </p:cNvSpPr>
          <p:nvPr>
            <p:ph idx="1"/>
          </p:nvPr>
        </p:nvSpPr>
        <p:spPr/>
        <p:txBody>
          <a:bodyPr/>
          <a:lstStyle/>
          <a:p>
            <a:r>
              <a:rPr lang="en-US"/>
              <a:t>PSTN Geo-expansion</a:t>
            </a:r>
          </a:p>
          <a:p>
            <a:r>
              <a:rPr lang="en-US"/>
              <a:t>MMS and Group Text</a:t>
            </a:r>
          </a:p>
          <a:p>
            <a:r>
              <a:rPr lang="en-US"/>
              <a:t>Xamarin – sorry no</a:t>
            </a:r>
          </a:p>
          <a:p>
            <a:r>
              <a:rPr lang="en-US"/>
              <a:t>Email  - stay tuned</a:t>
            </a:r>
          </a:p>
        </p:txBody>
      </p:sp>
    </p:spTree>
    <p:extLst>
      <p:ext uri="{BB962C8B-B14F-4D97-AF65-F5344CB8AC3E}">
        <p14:creationId xmlns:p14="http://schemas.microsoft.com/office/powerpoint/2010/main" val="2734664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6278298-5616-5240-B64F-74FC65C49F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000" y="660400"/>
            <a:ext cx="3111500" cy="2324100"/>
          </a:xfrm>
          <a:prstGeom prst="rect">
            <a:avLst/>
          </a:prstGeom>
        </p:spPr>
      </p:pic>
      <p:pic>
        <p:nvPicPr>
          <p:cNvPr id="3" name="Graphic 2">
            <a:extLst>
              <a:ext uri="{FF2B5EF4-FFF2-40B4-BE49-F238E27FC236}">
                <a16:creationId xmlns:a16="http://schemas.microsoft.com/office/drawing/2014/main" id="{C1E35C0B-C603-4048-9F2E-37B62EDF9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0312" y="947949"/>
            <a:ext cx="2748788" cy="2036551"/>
          </a:xfrm>
          <a:prstGeom prst="rect">
            <a:avLst/>
          </a:prstGeom>
        </p:spPr>
      </p:pic>
      <p:pic>
        <p:nvPicPr>
          <p:cNvPr id="4" name="Graphic 3">
            <a:extLst>
              <a:ext uri="{FF2B5EF4-FFF2-40B4-BE49-F238E27FC236}">
                <a16:creationId xmlns:a16="http://schemas.microsoft.com/office/drawing/2014/main" id="{04914E7D-2C7A-3A4D-8E56-992B7A9D1F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8500" y="660400"/>
            <a:ext cx="2209800" cy="2324100"/>
          </a:xfrm>
          <a:prstGeom prst="rect">
            <a:avLst/>
          </a:prstGeom>
        </p:spPr>
      </p:pic>
      <p:pic>
        <p:nvPicPr>
          <p:cNvPr id="5" name="Graphic 4">
            <a:extLst>
              <a:ext uri="{FF2B5EF4-FFF2-40B4-BE49-F238E27FC236}">
                <a16:creationId xmlns:a16="http://schemas.microsoft.com/office/drawing/2014/main" id="{2873527B-86C7-F441-8A83-EE91C8A68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6257" y="3661228"/>
            <a:ext cx="2295406" cy="2285999"/>
          </a:xfrm>
          <a:prstGeom prst="rect">
            <a:avLst/>
          </a:prstGeom>
        </p:spPr>
      </p:pic>
      <p:pic>
        <p:nvPicPr>
          <p:cNvPr id="6" name="Graphic 5">
            <a:extLst>
              <a:ext uri="{FF2B5EF4-FFF2-40B4-BE49-F238E27FC236}">
                <a16:creationId xmlns:a16="http://schemas.microsoft.com/office/drawing/2014/main" id="{D150BB56-2D32-9643-B0BC-4283053D50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10000" y="3429000"/>
            <a:ext cx="2404233" cy="2518227"/>
          </a:xfrm>
          <a:prstGeom prst="rect">
            <a:avLst/>
          </a:prstGeom>
        </p:spPr>
      </p:pic>
      <p:pic>
        <p:nvPicPr>
          <p:cNvPr id="7" name="Graphic 6">
            <a:extLst>
              <a:ext uri="{FF2B5EF4-FFF2-40B4-BE49-F238E27FC236}">
                <a16:creationId xmlns:a16="http://schemas.microsoft.com/office/drawing/2014/main" id="{8F85B781-462B-354A-BC20-40AB44EFF9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98575" y="3429000"/>
            <a:ext cx="1968984" cy="2518227"/>
          </a:xfrm>
          <a:prstGeom prst="rect">
            <a:avLst/>
          </a:prstGeom>
        </p:spPr>
      </p:pic>
      <p:pic>
        <p:nvPicPr>
          <p:cNvPr id="8" name="Graphic 7">
            <a:extLst>
              <a:ext uri="{FF2B5EF4-FFF2-40B4-BE49-F238E27FC236}">
                <a16:creationId xmlns:a16="http://schemas.microsoft.com/office/drawing/2014/main" id="{352669DD-356D-A94B-91AA-9A9B8216C8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97436" y="660400"/>
            <a:ext cx="1921463" cy="2413000"/>
          </a:xfrm>
          <a:prstGeom prst="rect">
            <a:avLst/>
          </a:prstGeom>
        </p:spPr>
      </p:pic>
      <p:pic>
        <p:nvPicPr>
          <p:cNvPr id="9" name="Graphic 8">
            <a:extLst>
              <a:ext uri="{FF2B5EF4-FFF2-40B4-BE49-F238E27FC236}">
                <a16:creationId xmlns:a16="http://schemas.microsoft.com/office/drawing/2014/main" id="{536F59E7-A5F9-9545-A0CE-0C45359658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76107" y="3428999"/>
            <a:ext cx="2062548" cy="2518228"/>
          </a:xfrm>
          <a:prstGeom prst="rect">
            <a:avLst/>
          </a:prstGeom>
        </p:spPr>
      </p:pic>
    </p:spTree>
    <p:extLst>
      <p:ext uri="{BB962C8B-B14F-4D97-AF65-F5344CB8AC3E}">
        <p14:creationId xmlns:p14="http://schemas.microsoft.com/office/powerpoint/2010/main" val="1281430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CDCA79-459D-9F41-809F-D152D2EF3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8431" y="3384550"/>
            <a:ext cx="3009900" cy="2146300"/>
          </a:xfrm>
          <a:prstGeom prst="rect">
            <a:avLst/>
          </a:prstGeom>
        </p:spPr>
      </p:pic>
      <p:pic>
        <p:nvPicPr>
          <p:cNvPr id="3" name="Graphic 2">
            <a:extLst>
              <a:ext uri="{FF2B5EF4-FFF2-40B4-BE49-F238E27FC236}">
                <a16:creationId xmlns:a16="http://schemas.microsoft.com/office/drawing/2014/main" id="{7506E619-1CBC-814A-A7B4-AC2964E9B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5193" y="3384550"/>
            <a:ext cx="2476500" cy="2235200"/>
          </a:xfrm>
          <a:prstGeom prst="rect">
            <a:avLst/>
          </a:prstGeom>
        </p:spPr>
      </p:pic>
      <p:pic>
        <p:nvPicPr>
          <p:cNvPr id="4" name="Graphic 3">
            <a:extLst>
              <a:ext uri="{FF2B5EF4-FFF2-40B4-BE49-F238E27FC236}">
                <a16:creationId xmlns:a16="http://schemas.microsoft.com/office/drawing/2014/main" id="{59066D9B-F622-5A4A-AC36-11996DC6E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68864" y="3429000"/>
            <a:ext cx="2120900" cy="2286000"/>
          </a:xfrm>
          <a:prstGeom prst="rect">
            <a:avLst/>
          </a:prstGeom>
        </p:spPr>
      </p:pic>
      <p:pic>
        <p:nvPicPr>
          <p:cNvPr id="5" name="Graphic 4">
            <a:extLst>
              <a:ext uri="{FF2B5EF4-FFF2-40B4-BE49-F238E27FC236}">
                <a16:creationId xmlns:a16="http://schemas.microsoft.com/office/drawing/2014/main" id="{152466BC-F1EC-9D4F-9F11-50A8B64D5F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5176" y="3591169"/>
            <a:ext cx="1917700" cy="2197100"/>
          </a:xfrm>
          <a:prstGeom prst="rect">
            <a:avLst/>
          </a:prstGeom>
        </p:spPr>
      </p:pic>
      <p:pic>
        <p:nvPicPr>
          <p:cNvPr id="6" name="Graphic 5">
            <a:extLst>
              <a:ext uri="{FF2B5EF4-FFF2-40B4-BE49-F238E27FC236}">
                <a16:creationId xmlns:a16="http://schemas.microsoft.com/office/drawing/2014/main" id="{73F3210D-4F88-3D4A-BD7A-ED5ECF1520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33757" y="238125"/>
            <a:ext cx="2362200" cy="2794000"/>
          </a:xfrm>
          <a:prstGeom prst="rect">
            <a:avLst/>
          </a:prstGeom>
        </p:spPr>
      </p:pic>
      <p:pic>
        <p:nvPicPr>
          <p:cNvPr id="7" name="Graphic 6">
            <a:extLst>
              <a:ext uri="{FF2B5EF4-FFF2-40B4-BE49-F238E27FC236}">
                <a16:creationId xmlns:a16="http://schemas.microsoft.com/office/drawing/2014/main" id="{55A89B88-63CA-964B-96B8-FAF29BB911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29350" y="370987"/>
            <a:ext cx="2590800" cy="2590800"/>
          </a:xfrm>
          <a:prstGeom prst="rect">
            <a:avLst/>
          </a:prstGeom>
        </p:spPr>
      </p:pic>
      <p:pic>
        <p:nvPicPr>
          <p:cNvPr id="8" name="Graphic 7">
            <a:extLst>
              <a:ext uri="{FF2B5EF4-FFF2-40B4-BE49-F238E27FC236}">
                <a16:creationId xmlns:a16="http://schemas.microsoft.com/office/drawing/2014/main" id="{3B9D4AD9-205D-8542-9C67-3416C9C67A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85432" y="701187"/>
            <a:ext cx="2552700" cy="2260600"/>
          </a:xfrm>
          <a:prstGeom prst="rect">
            <a:avLst/>
          </a:prstGeom>
        </p:spPr>
      </p:pic>
      <p:pic>
        <p:nvPicPr>
          <p:cNvPr id="9" name="Graphic 8">
            <a:extLst>
              <a:ext uri="{FF2B5EF4-FFF2-40B4-BE49-F238E27FC236}">
                <a16:creationId xmlns:a16="http://schemas.microsoft.com/office/drawing/2014/main" id="{1720C1D0-A4C4-7040-8621-3544C54DC8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2148" y="739287"/>
            <a:ext cx="2400300" cy="2184400"/>
          </a:xfrm>
          <a:prstGeom prst="rect">
            <a:avLst/>
          </a:prstGeom>
        </p:spPr>
      </p:pic>
    </p:spTree>
    <p:extLst>
      <p:ext uri="{BB962C8B-B14F-4D97-AF65-F5344CB8AC3E}">
        <p14:creationId xmlns:p14="http://schemas.microsoft.com/office/powerpoint/2010/main" val="270094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2FCB46-F438-4F99-B7E8-C4FAA08F56BD}"/>
              </a:ext>
            </a:extLst>
          </p:cNvPr>
          <p:cNvSpPr>
            <a:spLocks noGrp="1"/>
          </p:cNvSpPr>
          <p:nvPr>
            <p:ph type="title"/>
          </p:nvPr>
        </p:nvSpPr>
        <p:spPr/>
        <p:txBody>
          <a:bodyPr>
            <a:normAutofit/>
          </a:bodyPr>
          <a:lstStyle/>
          <a:p>
            <a:r>
              <a:rPr lang="en-US" sz="4400"/>
              <a:t>Agenda</a:t>
            </a:r>
          </a:p>
        </p:txBody>
      </p:sp>
      <p:sp>
        <p:nvSpPr>
          <p:cNvPr id="5" name="Content Placeholder 4">
            <a:extLst>
              <a:ext uri="{FF2B5EF4-FFF2-40B4-BE49-F238E27FC236}">
                <a16:creationId xmlns:a16="http://schemas.microsoft.com/office/drawing/2014/main" id="{4A647ED0-74F3-4452-8F12-D5FD7533A18D}"/>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CAC6970F-670B-4A34-BD7C-9618E76545AD}"/>
              </a:ext>
            </a:extLst>
          </p:cNvPr>
          <p:cNvSpPr>
            <a:spLocks noGrp="1"/>
          </p:cNvSpPr>
          <p:nvPr>
            <p:ph type="body" sz="half" idx="2"/>
          </p:nvPr>
        </p:nvSpPr>
        <p:spPr/>
        <p:txBody>
          <a:bodyPr>
            <a:normAutofit/>
          </a:bodyPr>
          <a:lstStyle/>
          <a:p>
            <a:endParaRPr lang="en-US" sz="2400"/>
          </a:p>
          <a:p>
            <a:r>
              <a:rPr lang="en-US" sz="2400"/>
              <a:t>Scenarios you can build with </a:t>
            </a:r>
            <a:r>
              <a:rPr lang="en-US" sz="2400">
                <a:solidFill>
                  <a:srgbClr val="00B050"/>
                </a:solidFill>
              </a:rPr>
              <a:t>Azure Communication Services</a:t>
            </a:r>
          </a:p>
          <a:p>
            <a:pPr marL="514350" indent="-514350">
              <a:buFont typeface="+mj-lt"/>
              <a:buAutoNum type="arabicPeriod"/>
            </a:pPr>
            <a:endParaRPr lang="en-US" sz="2400"/>
          </a:p>
          <a:p>
            <a:r>
              <a:rPr lang="en-US" sz="2400"/>
              <a:t>Building a </a:t>
            </a:r>
            <a:r>
              <a:rPr lang="en-US" sz="2400">
                <a:solidFill>
                  <a:srgbClr val="00B050"/>
                </a:solidFill>
              </a:rPr>
              <a:t>.NET Azure Function</a:t>
            </a:r>
            <a:r>
              <a:rPr lang="en-US" sz="2400"/>
              <a:t> that drives SMS and telephony notifications </a:t>
            </a:r>
          </a:p>
          <a:p>
            <a:endParaRPr lang="en-US" sz="1400"/>
          </a:p>
          <a:p>
            <a:endParaRPr lang="en-US" sz="1400"/>
          </a:p>
        </p:txBody>
      </p:sp>
      <p:grpSp>
        <p:nvGrpSpPr>
          <p:cNvPr id="9" name="Group 8" descr="Icons depicting Azure communications services">
            <a:extLst>
              <a:ext uri="{FF2B5EF4-FFF2-40B4-BE49-F238E27FC236}">
                <a16:creationId xmlns:a16="http://schemas.microsoft.com/office/drawing/2014/main" id="{73098267-B58E-4DD5-B1A2-9878C5CB0EB9}"/>
              </a:ext>
            </a:extLst>
          </p:cNvPr>
          <p:cNvGrpSpPr/>
          <p:nvPr/>
        </p:nvGrpSpPr>
        <p:grpSpPr>
          <a:xfrm>
            <a:off x="5003292" y="426848"/>
            <a:ext cx="6810994" cy="6004303"/>
            <a:chOff x="5334000" y="0"/>
            <a:chExt cx="6858000" cy="6858000"/>
          </a:xfrm>
        </p:grpSpPr>
        <p:sp>
          <p:nvSpPr>
            <p:cNvPr id="10" name="Rectangle 9">
              <a:extLst>
                <a:ext uri="{FF2B5EF4-FFF2-40B4-BE49-F238E27FC236}">
                  <a16:creationId xmlns:a16="http://schemas.microsoft.com/office/drawing/2014/main" id="{EEAAB3CB-7095-4D75-B848-155C73306366}"/>
                </a:ext>
              </a:extLst>
            </p:cNvPr>
            <p:cNvSpPr/>
            <p:nvPr/>
          </p:nvSpPr>
          <p:spPr bwMode="auto">
            <a:xfrm>
              <a:off x="5334000" y="0"/>
              <a:ext cx="6858000" cy="6858000"/>
            </a:xfrm>
            <a:prstGeom prst="rect">
              <a:avLst/>
            </a:prstGeom>
            <a:gradFill flip="none" rotWithShape="1">
              <a:gsLst>
                <a:gs pos="34000">
                  <a:srgbClr val="26272B"/>
                </a:gs>
                <a:gs pos="69000">
                  <a:srgbClr val="2F3034"/>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descr="A screenshot of a computer&#10;&#10;Description automatically generated with medium confidence">
              <a:extLst>
                <a:ext uri="{FF2B5EF4-FFF2-40B4-BE49-F238E27FC236}">
                  <a16:creationId xmlns:a16="http://schemas.microsoft.com/office/drawing/2014/main" id="{4CD8671A-7A68-4854-994D-14D1F5F1768D}"/>
                </a:ext>
              </a:extLst>
            </p:cNvPr>
            <p:cNvPicPr>
              <a:picLocks noChangeAspect="1"/>
            </p:cNvPicPr>
            <p:nvPr/>
          </p:nvPicPr>
          <p:blipFill rotWithShape="1">
            <a:blip r:embed="rId2"/>
            <a:srcRect l="20376" t="22852" r="19588" b="27624"/>
            <a:stretch/>
          </p:blipFill>
          <p:spPr>
            <a:xfrm>
              <a:off x="5334000" y="1543259"/>
              <a:ext cx="6858000" cy="3771482"/>
            </a:xfrm>
            <a:prstGeom prst="rect">
              <a:avLst/>
            </a:prstGeom>
            <a:effectLst>
              <a:softEdge rad="127000"/>
            </a:effectLst>
          </p:spPr>
        </p:pic>
      </p:grpSp>
    </p:spTree>
    <p:extLst>
      <p:ext uri="{BB962C8B-B14F-4D97-AF65-F5344CB8AC3E}">
        <p14:creationId xmlns:p14="http://schemas.microsoft.com/office/powerpoint/2010/main" val="2236545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a:t>Short Codes – public preview</a:t>
            </a:r>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a:xfrm>
            <a:off x="838200" y="2476900"/>
            <a:ext cx="10515600" cy="3609749"/>
          </a:xfrm>
        </p:spPr>
        <p:txBody>
          <a:bodyPr>
            <a:normAutofit/>
          </a:bodyPr>
          <a:lstStyle/>
          <a:p>
            <a:r>
              <a:rPr lang="en-US"/>
              <a:t>Send and receive messages directly to/from customers</a:t>
            </a:r>
          </a:p>
          <a:p>
            <a:r>
              <a:rPr lang="en-US"/>
              <a:t>Purchase through SDK or Azure Portal</a:t>
            </a:r>
          </a:p>
          <a:p>
            <a:r>
              <a:rPr lang="en-US"/>
              <a:t>Available in the US</a:t>
            </a:r>
          </a:p>
          <a:p>
            <a:endParaRPr lang="en-US"/>
          </a:p>
          <a:p>
            <a:endParaRPr lang="en-US"/>
          </a:p>
          <a:p>
            <a:endParaRPr lang="en-US"/>
          </a:p>
          <a:p>
            <a:pPr marL="0" indent="0">
              <a:buNone/>
            </a:pPr>
            <a:r>
              <a:rPr lang="en-US"/>
              <a:t>Learn more at aka.ms/</a:t>
            </a:r>
            <a:r>
              <a:rPr lang="en-US" err="1"/>
              <a:t>acs-shortcodes</a:t>
            </a:r>
            <a:endParaRPr lang="en-US"/>
          </a:p>
        </p:txBody>
      </p:sp>
    </p:spTree>
    <p:extLst>
      <p:ext uri="{BB962C8B-B14F-4D97-AF65-F5344CB8AC3E}">
        <p14:creationId xmlns:p14="http://schemas.microsoft.com/office/powerpoint/2010/main" val="694544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0AECF16-ADE1-B14D-BB44-3AD470C134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0430" y="587375"/>
            <a:ext cx="2489200" cy="2286000"/>
          </a:xfrm>
          <a:prstGeom prst="rect">
            <a:avLst/>
          </a:prstGeom>
        </p:spPr>
      </p:pic>
      <p:pic>
        <p:nvPicPr>
          <p:cNvPr id="3" name="Graphic 2">
            <a:extLst>
              <a:ext uri="{FF2B5EF4-FFF2-40B4-BE49-F238E27FC236}">
                <a16:creationId xmlns:a16="http://schemas.microsoft.com/office/drawing/2014/main" id="{2C5E1354-5C00-3C43-A741-FBBADF14E2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137" y="4132630"/>
            <a:ext cx="2438400" cy="2184400"/>
          </a:xfrm>
          <a:prstGeom prst="rect">
            <a:avLst/>
          </a:prstGeom>
        </p:spPr>
      </p:pic>
      <p:pic>
        <p:nvPicPr>
          <p:cNvPr id="4" name="Graphic 3">
            <a:extLst>
              <a:ext uri="{FF2B5EF4-FFF2-40B4-BE49-F238E27FC236}">
                <a16:creationId xmlns:a16="http://schemas.microsoft.com/office/drawing/2014/main" id="{A3D78CFD-A552-DD45-9BC2-B9CE76A1EF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0250" y="4200525"/>
            <a:ext cx="2324100" cy="2298700"/>
          </a:xfrm>
          <a:prstGeom prst="rect">
            <a:avLst/>
          </a:prstGeom>
        </p:spPr>
      </p:pic>
      <p:pic>
        <p:nvPicPr>
          <p:cNvPr id="5" name="Graphic 4">
            <a:extLst>
              <a:ext uri="{FF2B5EF4-FFF2-40B4-BE49-F238E27FC236}">
                <a16:creationId xmlns:a16="http://schemas.microsoft.com/office/drawing/2014/main" id="{23928131-1ED2-8F45-87AA-8B58CB802D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8375" y="3917950"/>
            <a:ext cx="2070100" cy="2209800"/>
          </a:xfrm>
          <a:prstGeom prst="rect">
            <a:avLst/>
          </a:prstGeom>
        </p:spPr>
      </p:pic>
      <p:pic>
        <p:nvPicPr>
          <p:cNvPr id="6" name="Graphic 5">
            <a:extLst>
              <a:ext uri="{FF2B5EF4-FFF2-40B4-BE49-F238E27FC236}">
                <a16:creationId xmlns:a16="http://schemas.microsoft.com/office/drawing/2014/main" id="{52D677A3-6981-AD44-B4E0-1D4B7163A6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875" y="3708888"/>
            <a:ext cx="3492500" cy="2324100"/>
          </a:xfrm>
          <a:prstGeom prst="rect">
            <a:avLst/>
          </a:prstGeom>
        </p:spPr>
      </p:pic>
      <p:pic>
        <p:nvPicPr>
          <p:cNvPr id="7" name="Graphic 6">
            <a:extLst>
              <a:ext uri="{FF2B5EF4-FFF2-40B4-BE49-F238E27FC236}">
                <a16:creationId xmlns:a16="http://schemas.microsoft.com/office/drawing/2014/main" id="{0E3598C7-3205-1448-9630-8429065B31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08375" y="587375"/>
            <a:ext cx="2997200" cy="2743200"/>
          </a:xfrm>
          <a:prstGeom prst="rect">
            <a:avLst/>
          </a:prstGeom>
        </p:spPr>
      </p:pic>
      <p:pic>
        <p:nvPicPr>
          <p:cNvPr id="8" name="Graphic 7">
            <a:extLst>
              <a:ext uri="{FF2B5EF4-FFF2-40B4-BE49-F238E27FC236}">
                <a16:creationId xmlns:a16="http://schemas.microsoft.com/office/drawing/2014/main" id="{7781B037-0EF8-FE4E-9034-1CBA5DDCC2B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45225" y="685800"/>
            <a:ext cx="2997200" cy="2743200"/>
          </a:xfrm>
          <a:prstGeom prst="rect">
            <a:avLst/>
          </a:prstGeom>
        </p:spPr>
      </p:pic>
      <p:pic>
        <p:nvPicPr>
          <p:cNvPr id="9" name="Graphic 8">
            <a:extLst>
              <a:ext uri="{FF2B5EF4-FFF2-40B4-BE49-F238E27FC236}">
                <a16:creationId xmlns:a16="http://schemas.microsoft.com/office/drawing/2014/main" id="{CCA2D074-14EC-2344-A8C5-8709902A16A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2370" y="711200"/>
            <a:ext cx="3048000" cy="2247900"/>
          </a:xfrm>
          <a:prstGeom prst="rect">
            <a:avLst/>
          </a:prstGeom>
        </p:spPr>
      </p:pic>
    </p:spTree>
    <p:extLst>
      <p:ext uri="{BB962C8B-B14F-4D97-AF65-F5344CB8AC3E}">
        <p14:creationId xmlns:p14="http://schemas.microsoft.com/office/powerpoint/2010/main" val="714984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5E535A4-AC74-4643-A96C-B564C66A0C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4699" y="1031551"/>
            <a:ext cx="2603500" cy="2222500"/>
          </a:xfrm>
          <a:prstGeom prst="rect">
            <a:avLst/>
          </a:prstGeom>
        </p:spPr>
      </p:pic>
      <p:pic>
        <p:nvPicPr>
          <p:cNvPr id="3" name="Graphic 2">
            <a:extLst>
              <a:ext uri="{FF2B5EF4-FFF2-40B4-BE49-F238E27FC236}">
                <a16:creationId xmlns:a16="http://schemas.microsoft.com/office/drawing/2014/main" id="{D69B65C5-B77F-5A40-8A6F-1AA1610B3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917251"/>
            <a:ext cx="2578100" cy="1917700"/>
          </a:xfrm>
          <a:prstGeom prst="rect">
            <a:avLst/>
          </a:prstGeom>
        </p:spPr>
      </p:pic>
      <p:pic>
        <p:nvPicPr>
          <p:cNvPr id="4" name="Graphic 3">
            <a:extLst>
              <a:ext uri="{FF2B5EF4-FFF2-40B4-BE49-F238E27FC236}">
                <a16:creationId xmlns:a16="http://schemas.microsoft.com/office/drawing/2014/main" id="{1F6FFF44-CDA3-A54D-9C95-D08202816C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3339" y="917251"/>
            <a:ext cx="2286000" cy="2451100"/>
          </a:xfrm>
          <a:prstGeom prst="rect">
            <a:avLst/>
          </a:prstGeom>
        </p:spPr>
      </p:pic>
      <p:pic>
        <p:nvPicPr>
          <p:cNvPr id="5" name="Graphic 4">
            <a:extLst>
              <a:ext uri="{FF2B5EF4-FFF2-40B4-BE49-F238E27FC236}">
                <a16:creationId xmlns:a16="http://schemas.microsoft.com/office/drawing/2014/main" id="{886EDA49-AD78-484A-998B-2527F2AABA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298" y="917251"/>
            <a:ext cx="2514600" cy="2628900"/>
          </a:xfrm>
          <a:prstGeom prst="rect">
            <a:avLst/>
          </a:prstGeom>
        </p:spPr>
      </p:pic>
      <p:pic>
        <p:nvPicPr>
          <p:cNvPr id="6" name="Graphic 5">
            <a:extLst>
              <a:ext uri="{FF2B5EF4-FFF2-40B4-BE49-F238E27FC236}">
                <a16:creationId xmlns:a16="http://schemas.microsoft.com/office/drawing/2014/main" id="{9E0DA272-8FA1-5C45-89FF-BD05BE01D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6499" y="4029479"/>
            <a:ext cx="2590800" cy="1905000"/>
          </a:xfrm>
          <a:prstGeom prst="rect">
            <a:avLst/>
          </a:prstGeom>
        </p:spPr>
      </p:pic>
      <p:pic>
        <p:nvPicPr>
          <p:cNvPr id="7" name="Graphic 6">
            <a:extLst>
              <a:ext uri="{FF2B5EF4-FFF2-40B4-BE49-F238E27FC236}">
                <a16:creationId xmlns:a16="http://schemas.microsoft.com/office/drawing/2014/main" id="{9CD07EB7-3037-6441-B91C-E227E600C1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4699" y="3953279"/>
            <a:ext cx="2578100" cy="1981200"/>
          </a:xfrm>
          <a:prstGeom prst="rect">
            <a:avLst/>
          </a:prstGeom>
        </p:spPr>
      </p:pic>
      <p:pic>
        <p:nvPicPr>
          <p:cNvPr id="8" name="Graphic 7">
            <a:extLst>
              <a:ext uri="{FF2B5EF4-FFF2-40B4-BE49-F238E27FC236}">
                <a16:creationId xmlns:a16="http://schemas.microsoft.com/office/drawing/2014/main" id="{B1AD7105-B3F6-3945-AB9E-BBDD6A4EBF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97600" y="3635779"/>
            <a:ext cx="2476500" cy="2438400"/>
          </a:xfrm>
          <a:prstGeom prst="rect">
            <a:avLst/>
          </a:prstGeom>
        </p:spPr>
      </p:pic>
      <p:pic>
        <p:nvPicPr>
          <p:cNvPr id="9" name="Graphic 8">
            <a:extLst>
              <a:ext uri="{FF2B5EF4-FFF2-40B4-BE49-F238E27FC236}">
                <a16:creationId xmlns:a16="http://schemas.microsoft.com/office/drawing/2014/main" id="{67D172CF-8F1D-AD45-A371-6499C93FA5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08901" y="4061229"/>
            <a:ext cx="2590800" cy="2120900"/>
          </a:xfrm>
          <a:prstGeom prst="rect">
            <a:avLst/>
          </a:prstGeom>
        </p:spPr>
      </p:pic>
    </p:spTree>
    <p:extLst>
      <p:ext uri="{BB962C8B-B14F-4D97-AF65-F5344CB8AC3E}">
        <p14:creationId xmlns:p14="http://schemas.microsoft.com/office/powerpoint/2010/main" val="2762594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A297515-726A-B249-B52D-8BA41908C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97042" y="783821"/>
            <a:ext cx="2984500" cy="2527300"/>
          </a:xfrm>
          <a:prstGeom prst="rect">
            <a:avLst/>
          </a:prstGeom>
        </p:spPr>
      </p:pic>
      <p:pic>
        <p:nvPicPr>
          <p:cNvPr id="3" name="Graphic 2">
            <a:extLst>
              <a:ext uri="{FF2B5EF4-FFF2-40B4-BE49-F238E27FC236}">
                <a16:creationId xmlns:a16="http://schemas.microsoft.com/office/drawing/2014/main" id="{D443FB5A-6472-4142-A9DB-DB29BE43EE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720321"/>
            <a:ext cx="2743200" cy="2590800"/>
          </a:xfrm>
          <a:prstGeom prst="rect">
            <a:avLst/>
          </a:prstGeom>
        </p:spPr>
      </p:pic>
      <p:pic>
        <p:nvPicPr>
          <p:cNvPr id="4" name="Graphic 3">
            <a:extLst>
              <a:ext uri="{FF2B5EF4-FFF2-40B4-BE49-F238E27FC236}">
                <a16:creationId xmlns:a16="http://schemas.microsoft.com/office/drawing/2014/main" id="{65F3D66D-F05B-E944-B96B-B6D5BE4ABF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6857" y="720321"/>
            <a:ext cx="2590800" cy="2552700"/>
          </a:xfrm>
          <a:prstGeom prst="rect">
            <a:avLst/>
          </a:prstGeom>
        </p:spPr>
      </p:pic>
      <p:pic>
        <p:nvPicPr>
          <p:cNvPr id="5" name="Graphic 4">
            <a:extLst>
              <a:ext uri="{FF2B5EF4-FFF2-40B4-BE49-F238E27FC236}">
                <a16:creationId xmlns:a16="http://schemas.microsoft.com/office/drawing/2014/main" id="{124FCB35-964A-3A45-8F2D-3C4ABF3ED9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024" y="554828"/>
            <a:ext cx="2168491" cy="2686443"/>
          </a:xfrm>
          <a:prstGeom prst="rect">
            <a:avLst/>
          </a:prstGeom>
        </p:spPr>
      </p:pic>
    </p:spTree>
    <p:extLst>
      <p:ext uri="{BB962C8B-B14F-4D97-AF65-F5344CB8AC3E}">
        <p14:creationId xmlns:p14="http://schemas.microsoft.com/office/powerpoint/2010/main" val="1716267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8CF959-556A-BD45-ACCB-4DBCC2FB0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1142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D8E6520-FB03-2A43-A2E7-56B03E0EFE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0461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umbrella&#10;&#10;Description automatically generated">
            <a:extLst>
              <a:ext uri="{FF2B5EF4-FFF2-40B4-BE49-F238E27FC236}">
                <a16:creationId xmlns:a16="http://schemas.microsoft.com/office/drawing/2014/main" id="{93685E5E-2B14-9849-BEF0-1E753B7EF6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7973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water, person, flying, blue&#10;&#10;Description automatically generated">
            <a:extLst>
              <a:ext uri="{FF2B5EF4-FFF2-40B4-BE49-F238E27FC236}">
                <a16:creationId xmlns:a16="http://schemas.microsoft.com/office/drawing/2014/main" id="{D0597831-665E-634E-B7D9-A6175A4C34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5166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9BE95372-693E-8145-BCAE-0E594E6A3EA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52505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637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9843F-DDE6-4DE6-9B81-F39F470CDE81}"/>
              </a:ext>
            </a:extLst>
          </p:cNvPr>
          <p:cNvSpPr>
            <a:spLocks noGrp="1"/>
          </p:cNvSpPr>
          <p:nvPr>
            <p:ph type="title"/>
          </p:nvPr>
        </p:nvSpPr>
        <p:spPr/>
        <p:txBody>
          <a:bodyPr>
            <a:normAutofit/>
          </a:bodyPr>
          <a:lstStyle/>
          <a:p>
            <a:r>
              <a:rPr lang="en-US"/>
              <a:t>Azure Communication Services</a:t>
            </a:r>
          </a:p>
        </p:txBody>
      </p:sp>
      <p:sp>
        <p:nvSpPr>
          <p:cNvPr id="7" name="TextBox 6">
            <a:extLst>
              <a:ext uri="{FF2B5EF4-FFF2-40B4-BE49-F238E27FC236}">
                <a16:creationId xmlns:a16="http://schemas.microsoft.com/office/drawing/2014/main" id="{E7AACFF0-4FB4-4A82-943A-78351D9D7841}"/>
              </a:ext>
            </a:extLst>
          </p:cNvPr>
          <p:cNvSpPr txBox="1"/>
          <p:nvPr/>
        </p:nvSpPr>
        <p:spPr>
          <a:xfrm>
            <a:off x="3273942" y="4003312"/>
            <a:ext cx="2670988" cy="492443"/>
          </a:xfrm>
          <a:prstGeom prst="rect">
            <a:avLst/>
          </a:prstGeom>
          <a:noFill/>
        </p:spPr>
        <p:txBody>
          <a:bodyPr wrap="square" lIns="0" tIns="0" rIns="0" bIns="0" rtlCol="0">
            <a:noAutofit/>
          </a:bodyPr>
          <a:lstStyle/>
          <a:p>
            <a:pPr algn="ctr">
              <a:spcAft>
                <a:spcPts val="600"/>
              </a:spcAft>
            </a:pPr>
            <a:r>
              <a:rPr lang="en-US" sz="2000" b="1">
                <a:latin typeface="+mj-lt"/>
              </a:rPr>
              <a:t>Voice &amp; Video Calling</a:t>
            </a:r>
          </a:p>
          <a:p>
            <a:pPr algn="ctr"/>
            <a:r>
              <a:rPr lang="en-US"/>
              <a:t>Connect people and services</a:t>
            </a:r>
          </a:p>
        </p:txBody>
      </p:sp>
      <p:sp>
        <p:nvSpPr>
          <p:cNvPr id="18" name="TextBox 17">
            <a:extLst>
              <a:ext uri="{FF2B5EF4-FFF2-40B4-BE49-F238E27FC236}">
                <a16:creationId xmlns:a16="http://schemas.microsoft.com/office/drawing/2014/main" id="{4BA618AC-93BE-4406-9E71-AA2BCA1996A5}"/>
              </a:ext>
            </a:extLst>
          </p:cNvPr>
          <p:cNvSpPr txBox="1"/>
          <p:nvPr/>
        </p:nvSpPr>
        <p:spPr>
          <a:xfrm>
            <a:off x="636767" y="4003313"/>
            <a:ext cx="2637175" cy="492443"/>
          </a:xfrm>
          <a:prstGeom prst="rect">
            <a:avLst/>
          </a:prstGeom>
          <a:noFill/>
        </p:spPr>
        <p:txBody>
          <a:bodyPr wrap="square" lIns="0" tIns="0" rIns="0" bIns="0" rtlCol="0">
            <a:noAutofit/>
          </a:bodyPr>
          <a:lstStyle/>
          <a:p>
            <a:pPr algn="ctr">
              <a:spcAft>
                <a:spcPts val="600"/>
              </a:spcAft>
            </a:pPr>
            <a:r>
              <a:rPr lang="en-US" sz="2000" b="1">
                <a:latin typeface="+mj-lt"/>
              </a:rPr>
              <a:t>Chat</a:t>
            </a:r>
          </a:p>
          <a:p>
            <a:pPr algn="ctr"/>
            <a:r>
              <a:rPr lang="en-US"/>
              <a:t>Deliver rich text communication  </a:t>
            </a:r>
          </a:p>
        </p:txBody>
      </p:sp>
      <p:sp>
        <p:nvSpPr>
          <p:cNvPr id="19" name="TextBox 18">
            <a:extLst>
              <a:ext uri="{FF2B5EF4-FFF2-40B4-BE49-F238E27FC236}">
                <a16:creationId xmlns:a16="http://schemas.microsoft.com/office/drawing/2014/main" id="{7BD51C67-4B05-490A-9B6A-2655D79CD69B}"/>
              </a:ext>
            </a:extLst>
          </p:cNvPr>
          <p:cNvSpPr txBox="1"/>
          <p:nvPr/>
        </p:nvSpPr>
        <p:spPr>
          <a:xfrm>
            <a:off x="6019784" y="4003313"/>
            <a:ext cx="2670988" cy="492443"/>
          </a:xfrm>
          <a:prstGeom prst="rect">
            <a:avLst/>
          </a:prstGeom>
          <a:noFill/>
        </p:spPr>
        <p:txBody>
          <a:bodyPr wrap="square" lIns="0" tIns="0" rIns="0" bIns="0" rtlCol="0">
            <a:noAutofit/>
          </a:bodyPr>
          <a:lstStyle/>
          <a:p>
            <a:pPr algn="ctr">
              <a:spcAft>
                <a:spcPts val="600"/>
              </a:spcAft>
            </a:pPr>
            <a:r>
              <a:rPr lang="en-US" sz="2000" b="1">
                <a:latin typeface="+mj-lt"/>
              </a:rPr>
              <a:t>SMS</a:t>
            </a:r>
          </a:p>
          <a:p>
            <a:pPr algn="ctr"/>
            <a:r>
              <a:rPr lang="en-US"/>
              <a:t>Send and receive </a:t>
            </a:r>
            <a:br>
              <a:rPr lang="en-US"/>
            </a:br>
            <a:r>
              <a:rPr lang="en-US"/>
              <a:t>text messages</a:t>
            </a:r>
          </a:p>
        </p:txBody>
      </p:sp>
      <p:sp>
        <p:nvSpPr>
          <p:cNvPr id="20" name="TextBox 19">
            <a:extLst>
              <a:ext uri="{FF2B5EF4-FFF2-40B4-BE49-F238E27FC236}">
                <a16:creationId xmlns:a16="http://schemas.microsoft.com/office/drawing/2014/main" id="{9CA3675F-3AE0-4734-90CA-948EB52D1840}"/>
              </a:ext>
            </a:extLst>
          </p:cNvPr>
          <p:cNvSpPr txBox="1"/>
          <p:nvPr/>
        </p:nvSpPr>
        <p:spPr>
          <a:xfrm>
            <a:off x="8740183" y="4050795"/>
            <a:ext cx="2670988" cy="492443"/>
          </a:xfrm>
          <a:prstGeom prst="rect">
            <a:avLst/>
          </a:prstGeom>
          <a:noFill/>
        </p:spPr>
        <p:txBody>
          <a:bodyPr wrap="square" lIns="0" tIns="0" rIns="0" bIns="0" rtlCol="0">
            <a:noAutofit/>
          </a:bodyPr>
          <a:lstStyle/>
          <a:p>
            <a:pPr algn="ctr">
              <a:spcAft>
                <a:spcPts val="600"/>
              </a:spcAft>
            </a:pPr>
            <a:r>
              <a:rPr lang="en-US" sz="2000" b="1">
                <a:latin typeface="+mj-lt"/>
              </a:rPr>
              <a:t>Telephony</a:t>
            </a:r>
          </a:p>
          <a:p>
            <a:pPr algn="ctr"/>
            <a:r>
              <a:rPr lang="en-US"/>
              <a:t>Acquire phone numbers from Azure or bring your own carrier</a:t>
            </a:r>
          </a:p>
        </p:txBody>
      </p:sp>
      <p:pic>
        <p:nvPicPr>
          <p:cNvPr id="3" name="Picture 2">
            <a:extLst>
              <a:ext uri="{FF2B5EF4-FFF2-40B4-BE49-F238E27FC236}">
                <a16:creationId xmlns:a16="http://schemas.microsoft.com/office/drawing/2014/main" id="{4CE00A6B-F68A-448A-A705-37BCA745146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26276" y="2561983"/>
            <a:ext cx="2266618" cy="1274973"/>
          </a:xfrm>
          <a:prstGeom prst="rect">
            <a:avLst/>
          </a:prstGeom>
        </p:spPr>
      </p:pic>
      <p:pic>
        <p:nvPicPr>
          <p:cNvPr id="12" name="Picture 11">
            <a:extLst>
              <a:ext uri="{FF2B5EF4-FFF2-40B4-BE49-F238E27FC236}">
                <a16:creationId xmlns:a16="http://schemas.microsoft.com/office/drawing/2014/main" id="{A218D711-DA0C-4A29-BBFE-4B879305407B}"/>
              </a:ext>
              <a:ext uri="{C183D7F6-B498-43B3-948B-1728B52AA6E4}">
                <adec:decorative xmlns:adec="http://schemas.microsoft.com/office/drawing/2017/decorative" val="1"/>
              </a:ext>
            </a:extLst>
          </p:cNvPr>
          <p:cNvPicPr>
            <a:picLocks noChangeAspect="1"/>
          </p:cNvPicPr>
          <p:nvPr/>
        </p:nvPicPr>
        <p:blipFill rotWithShape="1">
          <a:blip r:embed="rId4"/>
          <a:srcRect t="7852" b="7852"/>
          <a:stretch/>
        </p:blipFill>
        <p:spPr>
          <a:xfrm>
            <a:off x="802599" y="2561983"/>
            <a:ext cx="2305513" cy="1296851"/>
          </a:xfrm>
          <a:prstGeom prst="rect">
            <a:avLst/>
          </a:prstGeom>
        </p:spPr>
      </p:pic>
      <p:pic>
        <p:nvPicPr>
          <p:cNvPr id="6" name="Picture 5">
            <a:extLst>
              <a:ext uri="{FF2B5EF4-FFF2-40B4-BE49-F238E27FC236}">
                <a16:creationId xmlns:a16="http://schemas.microsoft.com/office/drawing/2014/main" id="{9DB47478-721C-4AE7-8683-511F67B1F1D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202521" y="2561983"/>
            <a:ext cx="2201631" cy="1296851"/>
          </a:xfrm>
          <a:prstGeom prst="rect">
            <a:avLst/>
          </a:prstGeom>
        </p:spPr>
      </p:pic>
      <p:pic>
        <p:nvPicPr>
          <p:cNvPr id="34" name="Picture 33">
            <a:extLst>
              <a:ext uri="{FF2B5EF4-FFF2-40B4-BE49-F238E27FC236}">
                <a16:creationId xmlns:a16="http://schemas.microsoft.com/office/drawing/2014/main" id="{4D6A28C3-2F31-4D62-B13B-ADBA00186403}"/>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927783" y="2561983"/>
            <a:ext cx="2305513" cy="1296851"/>
          </a:xfrm>
          <a:prstGeom prst="rect">
            <a:avLst/>
          </a:prstGeom>
        </p:spPr>
      </p:pic>
    </p:spTree>
    <p:extLst>
      <p:ext uri="{BB962C8B-B14F-4D97-AF65-F5344CB8AC3E}">
        <p14:creationId xmlns:p14="http://schemas.microsoft.com/office/powerpoint/2010/main" val="223505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1000"/>
                                        <p:tgtEl>
                                          <p:spTgt spid="34"/>
                                        </p:tgtEl>
                                      </p:cBhvr>
                                    </p:animEffect>
                                    <p:anim calcmode="lin" valueType="num">
                                      <p:cBhvr>
                                        <p:cTn id="44" dur="1000" fill="hold"/>
                                        <p:tgtEl>
                                          <p:spTgt spid="34"/>
                                        </p:tgtEl>
                                        <p:attrNameLst>
                                          <p:attrName>ppt_x</p:attrName>
                                        </p:attrNameLst>
                                      </p:cBhvr>
                                      <p:tavLst>
                                        <p:tav tm="0">
                                          <p:val>
                                            <p:strVal val="#ppt_x"/>
                                          </p:val>
                                        </p:tav>
                                        <p:tav tm="100000">
                                          <p:val>
                                            <p:strVal val="#ppt_x"/>
                                          </p:val>
                                        </p:tav>
                                      </p:tavLst>
                                    </p:anim>
                                    <p:anim calcmode="lin" valueType="num">
                                      <p:cBhvr>
                                        <p:cTn id="45" dur="1000" fill="hold"/>
                                        <p:tgtEl>
                                          <p:spTgt spid="3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19" grpId="0"/>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201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2ECF1F-3784-4A4C-9E48-8061A508B357}"/>
              </a:ext>
            </a:extLst>
          </p:cNvPr>
          <p:cNvSpPr>
            <a:spLocks noGrp="1"/>
          </p:cNvSpPr>
          <p:nvPr>
            <p:ph type="title"/>
          </p:nvPr>
        </p:nvSpPr>
        <p:spPr/>
        <p:txBody>
          <a:bodyPr/>
          <a:lstStyle/>
          <a:p>
            <a:r>
              <a:rPr lang="en-US"/>
              <a:t>Scenarios</a:t>
            </a:r>
          </a:p>
        </p:txBody>
      </p:sp>
      <p:sp>
        <p:nvSpPr>
          <p:cNvPr id="4" name="Text Placeholder 3">
            <a:extLst>
              <a:ext uri="{FF2B5EF4-FFF2-40B4-BE49-F238E27FC236}">
                <a16:creationId xmlns:a16="http://schemas.microsoft.com/office/drawing/2014/main" id="{D62817F6-037E-4A68-9161-5A085CEDFF5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6321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113C-0821-41FE-86F9-017DC9A71E38}"/>
              </a:ext>
            </a:extLst>
          </p:cNvPr>
          <p:cNvSpPr>
            <a:spLocks noGrp="1"/>
          </p:cNvSpPr>
          <p:nvPr>
            <p:ph type="title"/>
          </p:nvPr>
        </p:nvSpPr>
        <p:spPr/>
        <p:txBody>
          <a:bodyPr>
            <a:normAutofit/>
          </a:bodyPr>
          <a:lstStyle/>
          <a:p>
            <a:r>
              <a:rPr lang="en-US" sz="4000"/>
              <a:t>Custom Person to Person Communication</a:t>
            </a:r>
          </a:p>
        </p:txBody>
      </p:sp>
      <p:sp>
        <p:nvSpPr>
          <p:cNvPr id="3" name="Content Placeholder 2">
            <a:extLst>
              <a:ext uri="{FF2B5EF4-FFF2-40B4-BE49-F238E27FC236}">
                <a16:creationId xmlns:a16="http://schemas.microsoft.com/office/drawing/2014/main" id="{EFA29E81-CE75-429A-AF34-EB2D8A95C472}"/>
              </a:ext>
            </a:extLst>
          </p:cNvPr>
          <p:cNvSpPr>
            <a:spLocks noGrp="1"/>
          </p:cNvSpPr>
          <p:nvPr>
            <p:ph idx="1"/>
          </p:nvPr>
        </p:nvSpPr>
        <p:spPr>
          <a:xfrm>
            <a:off x="6811348" y="1825625"/>
            <a:ext cx="4542452" cy="4351338"/>
          </a:xfrm>
        </p:spPr>
        <p:txBody>
          <a:bodyPr anchor="ctr"/>
          <a:lstStyle/>
          <a:p>
            <a:pPr marL="0" indent="0">
              <a:buNone/>
            </a:pPr>
            <a:r>
              <a:rPr lang="en-US"/>
              <a:t>Connect end-users with voice, video, and text communication</a:t>
            </a:r>
          </a:p>
          <a:p>
            <a:pPr marL="0" indent="0">
              <a:buNone/>
            </a:pPr>
            <a:endParaRPr lang="en-US"/>
          </a:p>
        </p:txBody>
      </p:sp>
      <p:pic>
        <p:nvPicPr>
          <p:cNvPr id="5" name="Graphic 4" descr="Call center with solid fill">
            <a:extLst>
              <a:ext uri="{FF2B5EF4-FFF2-40B4-BE49-F238E27FC236}">
                <a16:creationId xmlns:a16="http://schemas.microsoft.com/office/drawing/2014/main" id="{ADF6DFC9-3207-4C56-9305-0526EE2619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1937" y="2763514"/>
            <a:ext cx="1652718" cy="1652718"/>
          </a:xfrm>
          <a:prstGeom prst="rect">
            <a:avLst/>
          </a:prstGeom>
        </p:spPr>
      </p:pic>
      <p:pic>
        <p:nvPicPr>
          <p:cNvPr id="8" name="Graphic 7" descr="Call center with solid fill">
            <a:extLst>
              <a:ext uri="{FF2B5EF4-FFF2-40B4-BE49-F238E27FC236}">
                <a16:creationId xmlns:a16="http://schemas.microsoft.com/office/drawing/2014/main" id="{36330B41-BF59-454B-909F-C8798029CD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0943" y="2763514"/>
            <a:ext cx="1652718" cy="1652718"/>
          </a:xfrm>
          <a:prstGeom prst="rect">
            <a:avLst/>
          </a:prstGeom>
        </p:spPr>
      </p:pic>
      <p:sp>
        <p:nvSpPr>
          <p:cNvPr id="9" name="Arrow: Left-Right 8">
            <a:extLst>
              <a:ext uri="{FF2B5EF4-FFF2-40B4-BE49-F238E27FC236}">
                <a16:creationId xmlns:a16="http://schemas.microsoft.com/office/drawing/2014/main" id="{E0391047-B87A-4862-9241-728E9C3603D7}"/>
              </a:ext>
            </a:extLst>
          </p:cNvPr>
          <p:cNvSpPr/>
          <p:nvPr/>
        </p:nvSpPr>
        <p:spPr>
          <a:xfrm>
            <a:off x="2723660" y="3331965"/>
            <a:ext cx="1258277" cy="515815"/>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586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113C-0821-41FE-86F9-017DC9A71E38}"/>
              </a:ext>
            </a:extLst>
          </p:cNvPr>
          <p:cNvSpPr>
            <a:spLocks noGrp="1"/>
          </p:cNvSpPr>
          <p:nvPr>
            <p:ph type="title"/>
          </p:nvPr>
        </p:nvSpPr>
        <p:spPr/>
        <p:txBody>
          <a:bodyPr>
            <a:normAutofit/>
          </a:bodyPr>
          <a:lstStyle/>
          <a:p>
            <a:r>
              <a:rPr lang="en-US" sz="4000"/>
              <a:t>Tailor for your application</a:t>
            </a:r>
          </a:p>
        </p:txBody>
      </p:sp>
      <p:sp>
        <p:nvSpPr>
          <p:cNvPr id="3" name="Content Placeholder 2">
            <a:extLst>
              <a:ext uri="{FF2B5EF4-FFF2-40B4-BE49-F238E27FC236}">
                <a16:creationId xmlns:a16="http://schemas.microsoft.com/office/drawing/2014/main" id="{EFA29E81-CE75-429A-AF34-EB2D8A95C472}"/>
              </a:ext>
            </a:extLst>
          </p:cNvPr>
          <p:cNvSpPr>
            <a:spLocks noGrp="1"/>
          </p:cNvSpPr>
          <p:nvPr>
            <p:ph idx="1"/>
          </p:nvPr>
        </p:nvSpPr>
        <p:spPr>
          <a:xfrm>
            <a:off x="6811348" y="1825625"/>
            <a:ext cx="4542452" cy="4351338"/>
          </a:xfrm>
        </p:spPr>
        <p:txBody>
          <a:bodyPr anchor="ctr"/>
          <a:lstStyle/>
          <a:p>
            <a:pPr marL="0" indent="0">
              <a:buNone/>
            </a:pPr>
            <a:r>
              <a:rPr lang="en-US"/>
              <a:t>Custom Identity</a:t>
            </a:r>
          </a:p>
          <a:p>
            <a:pPr marL="0" indent="0">
              <a:buNone/>
            </a:pPr>
            <a:r>
              <a:rPr lang="en-US"/>
              <a:t>Custom Concepts</a:t>
            </a:r>
          </a:p>
          <a:p>
            <a:pPr marL="0" indent="0">
              <a:buNone/>
            </a:pPr>
            <a:r>
              <a:rPr lang="en-US"/>
              <a:t>Custom UI</a:t>
            </a:r>
          </a:p>
        </p:txBody>
      </p:sp>
      <p:pic>
        <p:nvPicPr>
          <p:cNvPr id="7" name="Graphic 6">
            <a:extLst>
              <a:ext uri="{FF2B5EF4-FFF2-40B4-BE49-F238E27FC236}">
                <a16:creationId xmlns:a16="http://schemas.microsoft.com/office/drawing/2014/main" id="{0F3A302D-812D-46B1-89E0-5E61951B2A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2269" y="2481635"/>
            <a:ext cx="3712698" cy="3039317"/>
          </a:xfrm>
          <a:prstGeom prst="rect">
            <a:avLst/>
          </a:prstGeom>
        </p:spPr>
      </p:pic>
    </p:spTree>
    <p:extLst>
      <p:ext uri="{BB962C8B-B14F-4D97-AF65-F5344CB8AC3E}">
        <p14:creationId xmlns:p14="http://schemas.microsoft.com/office/powerpoint/2010/main" val="1732502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3A61-40C2-4BCC-85F7-639350D73DF2}"/>
              </a:ext>
            </a:extLst>
          </p:cNvPr>
          <p:cNvSpPr>
            <a:spLocks noGrp="1"/>
          </p:cNvSpPr>
          <p:nvPr>
            <p:ph type="title"/>
          </p:nvPr>
        </p:nvSpPr>
        <p:spPr>
          <a:xfrm>
            <a:off x="950167" y="2949705"/>
            <a:ext cx="4192356" cy="1325563"/>
          </a:xfrm>
        </p:spPr>
        <p:txBody>
          <a:bodyPr/>
          <a:lstStyle/>
          <a:p>
            <a:r>
              <a:rPr lang="en-US">
                <a:solidFill>
                  <a:srgbClr val="00B050"/>
                </a:solidFill>
              </a:rPr>
              <a:t>Case Study:</a:t>
            </a:r>
            <a:br>
              <a:rPr lang="en-US"/>
            </a:br>
            <a:r>
              <a:rPr lang="en-US"/>
              <a:t>LinkedIn</a:t>
            </a:r>
          </a:p>
        </p:txBody>
      </p:sp>
      <p:pic>
        <p:nvPicPr>
          <p:cNvPr id="1026" name="Picture 2" descr="screenshot-showing-native-video-experience">
            <a:extLst>
              <a:ext uri="{FF2B5EF4-FFF2-40B4-BE49-F238E27FC236}">
                <a16:creationId xmlns:a16="http://schemas.microsoft.com/office/drawing/2014/main" id="{A4B5D211-A231-4725-BC29-32F73C325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11763"/>
            <a:ext cx="4809172" cy="5234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049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113C-0821-41FE-86F9-017DC9A71E38}"/>
              </a:ext>
            </a:extLst>
          </p:cNvPr>
          <p:cNvSpPr>
            <a:spLocks noGrp="1"/>
          </p:cNvSpPr>
          <p:nvPr>
            <p:ph type="title"/>
          </p:nvPr>
        </p:nvSpPr>
        <p:spPr/>
        <p:txBody>
          <a:bodyPr>
            <a:normAutofit/>
          </a:bodyPr>
          <a:lstStyle/>
          <a:p>
            <a:r>
              <a:rPr lang="en-US" sz="4000"/>
              <a:t>Virtual Visits</a:t>
            </a:r>
          </a:p>
        </p:txBody>
      </p:sp>
      <p:sp>
        <p:nvSpPr>
          <p:cNvPr id="3" name="Content Placeholder 2">
            <a:extLst>
              <a:ext uri="{FF2B5EF4-FFF2-40B4-BE49-F238E27FC236}">
                <a16:creationId xmlns:a16="http://schemas.microsoft.com/office/drawing/2014/main" id="{EFA29E81-CE75-429A-AF34-EB2D8A95C472}"/>
              </a:ext>
            </a:extLst>
          </p:cNvPr>
          <p:cNvSpPr>
            <a:spLocks noGrp="1"/>
          </p:cNvSpPr>
          <p:nvPr>
            <p:ph idx="1"/>
          </p:nvPr>
        </p:nvSpPr>
        <p:spPr>
          <a:xfrm>
            <a:off x="6811349" y="1489564"/>
            <a:ext cx="4542452" cy="4351338"/>
          </a:xfrm>
        </p:spPr>
        <p:txBody>
          <a:bodyPr anchor="ctr"/>
          <a:lstStyle/>
          <a:p>
            <a:pPr marL="0" indent="0">
              <a:buNone/>
            </a:pPr>
            <a:r>
              <a:rPr lang="en-US"/>
              <a:t>Person to person communication but applied to timebound business-to-consumer interaction (B2C)</a:t>
            </a:r>
          </a:p>
        </p:txBody>
      </p:sp>
      <p:pic>
        <p:nvPicPr>
          <p:cNvPr id="5" name="Graphic 4" descr="Call center with solid fill">
            <a:extLst>
              <a:ext uri="{FF2B5EF4-FFF2-40B4-BE49-F238E27FC236}">
                <a16:creationId xmlns:a16="http://schemas.microsoft.com/office/drawing/2014/main" id="{ADF6DFC9-3207-4C56-9305-0526EE2619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1937" y="2763514"/>
            <a:ext cx="1652718" cy="1652718"/>
          </a:xfrm>
          <a:prstGeom prst="rect">
            <a:avLst/>
          </a:prstGeom>
        </p:spPr>
      </p:pic>
      <p:pic>
        <p:nvPicPr>
          <p:cNvPr id="8" name="Graphic 7" descr="Call center with solid fill">
            <a:extLst>
              <a:ext uri="{FF2B5EF4-FFF2-40B4-BE49-F238E27FC236}">
                <a16:creationId xmlns:a16="http://schemas.microsoft.com/office/drawing/2014/main" id="{36330B41-BF59-454B-909F-C8798029CD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0943" y="2763514"/>
            <a:ext cx="1652718" cy="1652718"/>
          </a:xfrm>
          <a:prstGeom prst="rect">
            <a:avLst/>
          </a:prstGeom>
        </p:spPr>
      </p:pic>
      <p:sp>
        <p:nvSpPr>
          <p:cNvPr id="9" name="Arrow: Left-Right 8">
            <a:extLst>
              <a:ext uri="{FF2B5EF4-FFF2-40B4-BE49-F238E27FC236}">
                <a16:creationId xmlns:a16="http://schemas.microsoft.com/office/drawing/2014/main" id="{E0391047-B87A-4862-9241-728E9C3603D7}"/>
              </a:ext>
            </a:extLst>
          </p:cNvPr>
          <p:cNvSpPr/>
          <p:nvPr/>
        </p:nvSpPr>
        <p:spPr>
          <a:xfrm>
            <a:off x="2723660" y="3331965"/>
            <a:ext cx="1258277" cy="515815"/>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B88539-3697-4588-A76C-E79AFF4F6BD3}"/>
              </a:ext>
            </a:extLst>
          </p:cNvPr>
          <p:cNvSpPr txBox="1"/>
          <p:nvPr/>
        </p:nvSpPr>
        <p:spPr>
          <a:xfrm>
            <a:off x="1325671" y="4416232"/>
            <a:ext cx="1143262" cy="369332"/>
          </a:xfrm>
          <a:prstGeom prst="rect">
            <a:avLst/>
          </a:prstGeom>
          <a:noFill/>
        </p:spPr>
        <p:txBody>
          <a:bodyPr wrap="none" rtlCol="0">
            <a:spAutoFit/>
          </a:bodyPr>
          <a:lstStyle/>
          <a:p>
            <a:r>
              <a:rPr lang="en-US"/>
              <a:t>Consumer</a:t>
            </a:r>
          </a:p>
        </p:txBody>
      </p:sp>
      <p:sp>
        <p:nvSpPr>
          <p:cNvPr id="10" name="TextBox 9">
            <a:extLst>
              <a:ext uri="{FF2B5EF4-FFF2-40B4-BE49-F238E27FC236}">
                <a16:creationId xmlns:a16="http://schemas.microsoft.com/office/drawing/2014/main" id="{A54FCE57-4FA9-45F7-8006-A538D420F24F}"/>
              </a:ext>
            </a:extLst>
          </p:cNvPr>
          <p:cNvSpPr txBox="1"/>
          <p:nvPr/>
        </p:nvSpPr>
        <p:spPr>
          <a:xfrm>
            <a:off x="4272016" y="4416232"/>
            <a:ext cx="990977" cy="369332"/>
          </a:xfrm>
          <a:prstGeom prst="rect">
            <a:avLst/>
          </a:prstGeom>
          <a:noFill/>
        </p:spPr>
        <p:txBody>
          <a:bodyPr wrap="none" rtlCol="0">
            <a:spAutoFit/>
          </a:bodyPr>
          <a:lstStyle/>
          <a:p>
            <a:r>
              <a:rPr lang="en-US"/>
              <a:t>Business</a:t>
            </a:r>
          </a:p>
        </p:txBody>
      </p:sp>
    </p:spTree>
    <p:extLst>
      <p:ext uri="{BB962C8B-B14F-4D97-AF65-F5344CB8AC3E}">
        <p14:creationId xmlns:p14="http://schemas.microsoft.com/office/powerpoint/2010/main" val="1530546534"/>
      </p:ext>
    </p:extLst>
  </p:cSld>
  <p:clrMapOvr>
    <a:masterClrMapping/>
  </p:clrMapOvr>
</p:sld>
</file>

<file path=ppt/theme/theme1.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871B9EDDC5C6B449EB67AB3652B61D8" ma:contentTypeVersion="23" ma:contentTypeDescription="Create a new document." ma:contentTypeScope="" ma:versionID="a0c2492b62de8702f69db83e1c82579e">
  <xsd:schema xmlns:xsd="http://www.w3.org/2001/XMLSchema" xmlns:xs="http://www.w3.org/2001/XMLSchema" xmlns:p="http://schemas.microsoft.com/office/2006/metadata/properties" xmlns:ns1="http://schemas.microsoft.com/sharepoint/v3" xmlns:ns2="0e9c42ab-8987-4aa3-a09e-c76c6e9e9be2" xmlns:ns3="f746b5ad-3963-4719-9b55-be42c6d705ca" xmlns:ns4="230e9df3-be65-4c73-a93b-d1236ebd677e" targetNamespace="http://schemas.microsoft.com/office/2006/metadata/properties" ma:root="true" ma:fieldsID="965512b462376c778040c97cb4ab8f11" ns1:_="" ns2:_="" ns3:_="" ns4:_="">
    <xsd:import namespace="http://schemas.microsoft.com/sharepoint/v3"/>
    <xsd:import namespace="0e9c42ab-8987-4aa3-a09e-c76c6e9e9be2"/>
    <xsd:import namespace="f746b5ad-3963-4719-9b55-be42c6d705c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OCR" minOccurs="0"/>
                <xsd:element ref="ns2:MediaServiceDateTaken" minOccurs="0"/>
                <xsd:element ref="ns2:MediaServiceLocation" minOccurs="0"/>
                <xsd:element ref="ns2:OneNoteFluid_FileOrder" minOccurs="0"/>
                <xsd:element ref="ns2:OneNoteFluid_Labels" minOccurs="0"/>
                <xsd:element ref="ns1:_ip_UnifiedCompliancePolicyProperties" minOccurs="0"/>
                <xsd:element ref="ns1:_ip_UnifiedCompliancePolicyUIAction" minOccurs="0"/>
                <xsd:element ref="ns4:TaxCatchAll" minOccurs="0"/>
                <xsd:element ref="ns2:MediaLengthInSeconds" minOccurs="0"/>
                <xsd:element ref="ns2:ImageTagsTaxHTField" minOccurs="0"/>
                <xsd:element ref="ns2:OneNoteFluid_Teams_Conversation_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9c42ab-8987-4aa3-a09e-c76c6e9e9b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false">
      <xsd:simpleType>
        <xsd:restriction base="dms:Text"/>
      </xsd:simpleType>
    </xsd:element>
    <xsd:element name="OneNoteFluid_FileOrder" ma:index="19" nillable="true" ma:displayName="OneNoteFluid_FileOrder" ma:default="=" ma:internalName="OneNoteFluid_FileOrder">
      <xsd:simpleType>
        <xsd:restriction base="dms:Text">
          <xsd:maxLength value="255"/>
        </xsd:restriction>
      </xsd:simpleType>
    </xsd:element>
    <xsd:element name="OneNoteFluid_Labels" ma:index="20" nillable="true" ma:displayName="OneNoteFluid_Labels" ma:internalName="OneNoteFluid_Labels">
      <xsd:simpleType>
        <xsd:restriction base="dms:Note"/>
      </xsd:simpleType>
    </xsd:element>
    <xsd:element name="MediaLengthInSeconds" ma:index="24" nillable="true" ma:displayName="Length (seconds)" ma:hidden="true" ma:internalName="MediaLengthInSeconds" ma:readOnly="true">
      <xsd:simpleType>
        <xsd:restriction base="dms:Unknown"/>
      </xsd:simpleType>
    </xsd:element>
    <xsd:element name="ImageTagsTaxHTField" ma:index="26"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Teams_Conversation_Id" ma:index="27" nillable="true" ma:displayName="OneNoteFluid_Teams_Conversation_Id" ma:internalName="OneNoteFluid_Teams_Conversation_I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746b5ad-3963-4719-9b55-be42c6d705c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157415fb-f088-4b9f-9613-10ce475222b1}" ma:internalName="TaxCatchAll" ma:showField="CatchAllData" ma:web="f746b5ad-3963-4719-9b55-be42c6d705c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0e9c42ab-8987-4aa3-a09e-c76c6e9e9be2" xsi:nil="true"/>
    <_ip_UnifiedCompliancePolicyUIAction xmlns="http://schemas.microsoft.com/sharepoint/v3" xsi:nil="true"/>
    <MediaServiceLocation xmlns="0e9c42ab-8987-4aa3-a09e-c76c6e9e9be2" xsi:nil="true"/>
    <_ip_UnifiedCompliancePolicyProperties xmlns="http://schemas.microsoft.com/sharepoint/v3" xsi:nil="true"/>
    <OneNoteFluid_FileOrder xmlns="0e9c42ab-8987-4aa3-a09e-c76c6e9e9be2">=</OneNoteFluid_FileOrder>
    <OneNoteFluid_Labels xmlns="0e9c42ab-8987-4aa3-a09e-c76c6e9e9be2" xsi:nil="true"/>
    <TaxCatchAll xmlns="230e9df3-be65-4c73-a93b-d1236ebd677e" xsi:nil="true"/>
    <ImageTagsTaxHTField xmlns="0e9c42ab-8987-4aa3-a09e-c76c6e9e9be2">
      <Terms xmlns="http://schemas.microsoft.com/office/infopath/2007/PartnerControls"/>
    </ImageTagsTaxHTField>
    <OneNoteFluid_Teams_Conversation_Id xmlns="0e9c42ab-8987-4aa3-a09e-c76c6e9e9be2" xsi:nil="true"/>
  </documentManagement>
</p:properties>
</file>

<file path=customXml/itemProps1.xml><?xml version="1.0" encoding="utf-8"?>
<ds:datastoreItem xmlns:ds="http://schemas.openxmlformats.org/officeDocument/2006/customXml" ds:itemID="{CECC354C-E2D8-4521-818D-051855C56C11}">
  <ds:schemaRefs>
    <ds:schemaRef ds:uri="http://schemas.microsoft.com/sharepoint/v3/contenttype/forms"/>
  </ds:schemaRefs>
</ds:datastoreItem>
</file>

<file path=customXml/itemProps2.xml><?xml version="1.0" encoding="utf-8"?>
<ds:datastoreItem xmlns:ds="http://schemas.openxmlformats.org/officeDocument/2006/customXml" ds:itemID="{72F0BAC4-6F77-4CEE-8E89-B1AE1603EB89}">
  <ds:schemaRefs>
    <ds:schemaRef ds:uri="0e9c42ab-8987-4aa3-a09e-c76c6e9e9be2"/>
    <ds:schemaRef ds:uri="230e9df3-be65-4c73-a93b-d1236ebd677e"/>
    <ds:schemaRef ds:uri="f746b5ad-3963-4719-9b55-be42c6d705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A3B618A-C029-4759-A9A7-5C4F697BCCD8}">
  <ds:schemaRefs>
    <ds:schemaRef ds:uri="0e9c42ab-8987-4aa3-a09e-c76c6e9e9be2"/>
    <ds:schemaRef ds:uri="230e9df3-be65-4c73-a93b-d1236ebd677e"/>
    <ds:schemaRef ds:uri="f746b5ad-3963-4719-9b55-be42c6d705c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40</Slides>
  <Notes>2</Notes>
  <HiddenSlides>12</HiddenSlides>
  <ScaleCrop>false</ScaleCrop>
  <HeadingPairs>
    <vt:vector size="4" baseType="variant">
      <vt:variant>
        <vt:lpstr>Theme</vt:lpstr>
      </vt:variant>
      <vt:variant>
        <vt:i4>2</vt:i4>
      </vt:variant>
      <vt:variant>
        <vt:lpstr>Slide Titles</vt:lpstr>
      </vt:variant>
      <vt:variant>
        <vt:i4>40</vt:i4>
      </vt:variant>
    </vt:vector>
  </HeadingPairs>
  <TitlesOfParts>
    <vt:vector size="42" baseType="lpstr">
      <vt:lpstr>3_Office Theme</vt:lpstr>
      <vt:lpstr>1_Office Theme</vt:lpstr>
      <vt:lpstr>PowerPoint Presentation</vt:lpstr>
      <vt:lpstr>Enhance your .NET apps with Azure Communication Services</vt:lpstr>
      <vt:lpstr>Agenda</vt:lpstr>
      <vt:lpstr>Azure Communication Services</vt:lpstr>
      <vt:lpstr>Scenarios</vt:lpstr>
      <vt:lpstr>Custom Person to Person Communication</vt:lpstr>
      <vt:lpstr>Tailor for your application</vt:lpstr>
      <vt:lpstr>Case Study: LinkedIn</vt:lpstr>
      <vt:lpstr>Virtual Visits</vt:lpstr>
      <vt:lpstr>PowerPoint Presentation</vt:lpstr>
      <vt:lpstr>Virtual Visits</vt:lpstr>
      <vt:lpstr>Notifications and Marketing</vt:lpstr>
      <vt:lpstr>PowerPoint Presentation</vt:lpstr>
      <vt:lpstr>Enabling your scenarios</vt:lpstr>
      <vt:lpstr>Digging into notifications </vt:lpstr>
      <vt:lpstr>Notifications with Azure Functions</vt:lpstr>
      <vt:lpstr>Azure Functions</vt:lpstr>
      <vt:lpstr>What does our function do?</vt:lpstr>
      <vt:lpstr>Demo</vt:lpstr>
      <vt:lpstr>Trigger</vt:lpstr>
      <vt:lpstr>Send SMS</vt:lpstr>
      <vt:lpstr>Create Call </vt:lpstr>
      <vt:lpstr>Play Audio</vt:lpstr>
      <vt:lpstr>Handle call events (DMTF tones, disconnect)</vt:lpstr>
      <vt:lpstr>PowerPoint Presentation</vt:lpstr>
      <vt:lpstr>Thanks for joining!</vt:lpstr>
      <vt:lpstr>Stand-by questions</vt:lpstr>
      <vt:lpstr>PowerPoint Presentation</vt:lpstr>
      <vt:lpstr>PowerPoint Presentation</vt:lpstr>
      <vt:lpstr>Short Codes – public preview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Anne Noskowski</dc:creator>
  <cp:revision>4</cp:revision>
  <dcterms:created xsi:type="dcterms:W3CDTF">2021-10-19T06:13:17Z</dcterms:created>
  <dcterms:modified xsi:type="dcterms:W3CDTF">2021-11-05T22:43:59Z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0x0101003871B9EDDC5C6B449EB67AB3652B61D8</vt:lpwstr>
  </property>
  <property fmtid="{D5CDD505-2E9C-101B-9397-08002B2CF9AE}" pid="3" name="MediaServiceImageTags">
    <vt:lpwstr/>
  </property>
</Properties>
</file>